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Lst>
  <p:sldSz cx="14630400" cy="8229600"/>
  <p:notesSz cx="8229600" cy="14630400"/>
  <p:embeddedFontLst>
    <p:embeddedFont>
      <p:font typeface="Inter" panose="02000503000000020004" pitchFamily="34" charset="0"/>
      <p:bold r:id="rId20"/>
    </p:embeddedFont>
    <p:embeddedFont>
      <p:font typeface="Inter" panose="02000503000000020004" pitchFamily="34" charset="-122"/>
      <p:bold r:id="rId21"/>
    </p:embeddedFont>
    <p:embeddedFont>
      <p:font typeface="Inter" panose="02000503000000020004" pitchFamily="34" charset="-120"/>
      <p:bold r:id="rId22"/>
    </p:embeddedFont>
    <p:embeddedFont>
      <p:font typeface="Calibri" panose="020F0502020204030204" charset="0"/>
      <p:regular r:id="rId23"/>
      <p:bold r:id="rId24"/>
      <p:italic r:id="rId25"/>
      <p:boldItalic r:id="rId26"/>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FA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p:spPr>
      </p:sp>
      <p:sp>
        <p:nvSpPr>
          <p:cNvPr id="3" name="Shape 1"/>
          <p:cNvSpPr/>
          <p:nvPr/>
        </p:nvSpPr>
        <p:spPr>
          <a:xfrm>
            <a:off x="0" y="0"/>
            <a:ext cx="14630400" cy="8229600"/>
          </a:xfrm>
          <a:prstGeom prst="rect">
            <a:avLst/>
          </a:prstGeom>
          <a:solidFill>
            <a:srgbClr val="FDFAF7"/>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62000">
              <a:srgbClr val="BECEEA">
                <a:alpha val="100000"/>
              </a:srgbClr>
            </a:gs>
            <a:gs pos="41000">
              <a:srgbClr val="D1DCF0">
                <a:alpha val="100000"/>
              </a:srgbClr>
            </a:gs>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2.xml"/><Relationship Id="rId1"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4.xml"/><Relationship Id="rId2" Type="http://schemas.openxmlformats.org/officeDocument/2006/relationships/image" Target="../media/image23.png"/><Relationship Id="rId1"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5.xml"/><Relationship Id="rId2" Type="http://schemas.openxmlformats.org/officeDocument/2006/relationships/image" Target="../media/image10.png"/><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13.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9.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0.xml"/><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2"/>
          <a:stretch>
            <a:fillRect/>
          </a:stretch>
        </p:blipFill>
        <p:spPr>
          <a:xfrm>
            <a:off x="1078230" y="411480"/>
            <a:ext cx="3329940" cy="7406640"/>
          </a:xfrm>
          <a:prstGeom prst="rect">
            <a:avLst/>
          </a:prstGeom>
        </p:spPr>
      </p:pic>
      <p:sp>
        <p:nvSpPr>
          <p:cNvPr id="4" name="Text 0"/>
          <p:cNvSpPr/>
          <p:nvPr/>
        </p:nvSpPr>
        <p:spPr>
          <a:xfrm>
            <a:off x="6280190" y="911423"/>
            <a:ext cx="6237684" cy="779621"/>
          </a:xfrm>
          <a:prstGeom prst="rect">
            <a:avLst/>
          </a:prstGeom>
          <a:noFill/>
        </p:spPr>
        <p:txBody>
          <a:bodyPr wrap="non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Neo </a:t>
            </a:r>
            <a:r>
              <a:rPr lang="en-US" sz="4900" b="1" kern="0" spc="-98" dirty="0">
                <a:solidFill>
                  <a:srgbClr val="4950BC"/>
                </a:solidFill>
                <a:latin typeface="Petrona Bold" pitchFamily="34" charset="0"/>
                <a:ea typeface="Petrona Bold" pitchFamily="34" charset="-122"/>
                <a:cs typeface="Petrona Bold" pitchFamily="34" charset="-120"/>
              </a:rPr>
              <a:t>Spend</a:t>
            </a:r>
            <a:r>
              <a:rPr lang="en-US" sz="4900" b="1" kern="0" spc="-98" dirty="0">
                <a:solidFill>
                  <a:srgbClr val="F95F88"/>
                </a:solidFill>
                <a:latin typeface="Petrona Bold" pitchFamily="34" charset="0"/>
                <a:ea typeface="Petrona Bold" pitchFamily="34" charset="-122"/>
                <a:cs typeface="Petrona Bold" pitchFamily="34" charset="-120"/>
              </a:rPr>
              <a:t> </a:t>
            </a:r>
            <a:r>
              <a:rPr lang="en-US" sz="4900" b="1" kern="0" spc="-98" dirty="0">
                <a:solidFill>
                  <a:srgbClr val="5E98F1"/>
                </a:solidFill>
                <a:latin typeface="Petrona Bold" pitchFamily="34" charset="0"/>
                <a:ea typeface="Petrona Bold" pitchFamily="34" charset="-122"/>
                <a:cs typeface="Petrona Bold" pitchFamily="34" charset="-120"/>
              </a:rPr>
              <a:t>Trail</a:t>
            </a:r>
            <a:endParaRPr lang="en-US" sz="4900" dirty="0"/>
          </a:p>
        </p:txBody>
      </p:sp>
      <p:sp>
        <p:nvSpPr>
          <p:cNvPr id="5" name="Text 1"/>
          <p:cNvSpPr/>
          <p:nvPr/>
        </p:nvSpPr>
        <p:spPr>
          <a:xfrm>
            <a:off x="6280190" y="2031206"/>
            <a:ext cx="4938117" cy="389930"/>
          </a:xfrm>
          <a:prstGeom prst="rect">
            <a:avLst/>
          </a:prstGeom>
          <a:noFill/>
        </p:spPr>
        <p:txBody>
          <a:bodyPr wrap="none" lIns="0" tIns="0" rIns="0" bIns="0" rtlCol="0" anchor="t"/>
          <a:lstStyle/>
          <a:p>
            <a:pPr marL="0" indent="0">
              <a:lnSpc>
                <a:spcPts val="3050"/>
              </a:lnSpc>
              <a:buNone/>
            </a:pPr>
            <a:r>
              <a:rPr lang="en-US" sz="2450" b="1" kern="0" spc="-49" dirty="0">
                <a:solidFill>
                  <a:srgbClr val="F95F88"/>
                </a:solidFill>
                <a:latin typeface="Petrona Bold" pitchFamily="34" charset="0"/>
                <a:ea typeface="Petrona Bold" pitchFamily="34" charset="-122"/>
                <a:cs typeface="Petrona Bold" pitchFamily="34" charset="-120"/>
              </a:rPr>
              <a:t>Your Smart Trail to Expense Control</a:t>
            </a:r>
            <a:endParaRPr lang="en-US" sz="2450" dirty="0"/>
          </a:p>
        </p:txBody>
      </p:sp>
      <p:pic>
        <p:nvPicPr>
          <p:cNvPr id="6" name="Image 2" descr="preencoded.png"/>
          <p:cNvPicPr>
            <a:picLocks noChangeAspect="1"/>
          </p:cNvPicPr>
          <p:nvPr/>
        </p:nvPicPr>
        <p:blipFill>
          <a:blip r:embed="rId3"/>
          <a:stretch>
            <a:fillRect/>
          </a:stretch>
        </p:blipFill>
        <p:spPr>
          <a:xfrm>
            <a:off x="6287810" y="2907268"/>
            <a:ext cx="1531025" cy="3402330"/>
          </a:xfrm>
          <a:prstGeom prst="rect">
            <a:avLst/>
          </a:prstGeom>
        </p:spPr>
      </p:pic>
      <p:pic>
        <p:nvPicPr>
          <p:cNvPr id="7" name="Image 3" descr="preencoded.png"/>
          <p:cNvPicPr>
            <a:picLocks noChangeAspect="1"/>
          </p:cNvPicPr>
          <p:nvPr/>
        </p:nvPicPr>
        <p:blipFill>
          <a:blip r:embed="rId4"/>
          <a:stretch>
            <a:fillRect/>
          </a:stretch>
        </p:blipFill>
        <p:spPr>
          <a:xfrm>
            <a:off x="8000286" y="2907268"/>
            <a:ext cx="1531025" cy="3402330"/>
          </a:xfrm>
          <a:prstGeom prst="rect">
            <a:avLst/>
          </a:prstGeom>
        </p:spPr>
      </p:pic>
      <p:pic>
        <p:nvPicPr>
          <p:cNvPr id="8" name="Image 4" descr="preencoded.png"/>
          <p:cNvPicPr>
            <a:picLocks noChangeAspect="1"/>
          </p:cNvPicPr>
          <p:nvPr/>
        </p:nvPicPr>
        <p:blipFill>
          <a:blip r:embed="rId5"/>
          <a:stretch>
            <a:fillRect/>
          </a:stretch>
        </p:blipFill>
        <p:spPr>
          <a:xfrm>
            <a:off x="9712762" y="2907268"/>
            <a:ext cx="1531025" cy="3402330"/>
          </a:xfrm>
          <a:prstGeom prst="rect">
            <a:avLst/>
          </a:prstGeom>
        </p:spPr>
      </p:pic>
      <p:pic>
        <p:nvPicPr>
          <p:cNvPr id="9" name="Image 5" descr="preencoded.png"/>
          <p:cNvPicPr>
            <a:picLocks noChangeAspect="1"/>
          </p:cNvPicPr>
          <p:nvPr/>
        </p:nvPicPr>
        <p:blipFill>
          <a:blip r:embed="rId6"/>
          <a:stretch>
            <a:fillRect/>
          </a:stretch>
        </p:blipFill>
        <p:spPr>
          <a:xfrm>
            <a:off x="9060656" y="6710720"/>
            <a:ext cx="4775954" cy="607457"/>
          </a:xfrm>
          <a:prstGeom prst="rect">
            <a:avLst/>
          </a:prstGeom>
        </p:spPr>
      </p:pic>
      <p:sp>
        <p:nvSpPr>
          <p:cNvPr id="12" name="Rectangles 11"/>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1008102"/>
            <a:ext cx="6237684" cy="779621"/>
          </a:xfrm>
          <a:prstGeom prst="rect">
            <a:avLst/>
          </a:prstGeom>
          <a:noFill/>
        </p:spPr>
        <p:txBody>
          <a:bodyPr wrap="non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Seamless Integration</a:t>
            </a:r>
            <a:endParaRPr lang="en-US" sz="4900" dirty="0"/>
          </a:p>
        </p:txBody>
      </p:sp>
      <p:sp>
        <p:nvSpPr>
          <p:cNvPr id="3" name="Shape 1"/>
          <p:cNvSpPr/>
          <p:nvPr/>
        </p:nvSpPr>
        <p:spPr>
          <a:xfrm>
            <a:off x="793790" y="2241352"/>
            <a:ext cx="2173724" cy="1342549"/>
          </a:xfrm>
          <a:prstGeom prst="roundRect">
            <a:avLst>
              <a:gd name="adj" fmla="val 7096"/>
            </a:avLst>
          </a:prstGeom>
          <a:solidFill>
            <a:srgbClr val="E0D7F4"/>
          </a:solidFill>
          <a:ln w="7620">
            <a:solidFill>
              <a:srgbClr val="C6BDDA"/>
            </a:solidFill>
            <a:prstDash val="solid"/>
          </a:ln>
        </p:spPr>
      </p:sp>
      <p:sp>
        <p:nvSpPr>
          <p:cNvPr id="4" name="Text 2"/>
          <p:cNvSpPr/>
          <p:nvPr/>
        </p:nvSpPr>
        <p:spPr>
          <a:xfrm>
            <a:off x="1028224" y="2685812"/>
            <a:ext cx="115729" cy="453509"/>
          </a:xfrm>
          <a:prstGeom prst="rect">
            <a:avLst/>
          </a:prstGeom>
          <a:noFill/>
        </p:spPr>
        <p:txBody>
          <a:bodyPr wrap="none" lIns="0" tIns="0" rIns="0" bIns="0" rtlCol="0" anchor="t"/>
          <a:lstStyle/>
          <a:p>
            <a:pPr marL="0" indent="0" algn="ctr">
              <a:lnSpc>
                <a:spcPts val="3550"/>
              </a:lnSpc>
              <a:buNone/>
            </a:pPr>
            <a:r>
              <a:rPr lang="en-US" sz="2200" b="1" kern="0" spc="-45" dirty="0">
                <a:solidFill>
                  <a:srgbClr val="272525"/>
                </a:solidFill>
                <a:latin typeface="Petrona Bold" pitchFamily="34" charset="0"/>
                <a:ea typeface="Petrona Bold" pitchFamily="34" charset="-122"/>
                <a:cs typeface="Petrona Bold" pitchFamily="34" charset="-120"/>
              </a:rPr>
              <a:t>1</a:t>
            </a:r>
            <a:endParaRPr lang="en-US" sz="2200" dirty="0"/>
          </a:p>
        </p:txBody>
      </p:sp>
      <p:sp>
        <p:nvSpPr>
          <p:cNvPr id="5" name="Text 3"/>
          <p:cNvSpPr/>
          <p:nvPr/>
        </p:nvSpPr>
        <p:spPr>
          <a:xfrm>
            <a:off x="3194328" y="2468166"/>
            <a:ext cx="3267075" cy="389930"/>
          </a:xfrm>
          <a:prstGeom prst="rect">
            <a:avLst/>
          </a:prstGeom>
          <a:noFill/>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Connect Bank Accounts</a:t>
            </a:r>
            <a:endParaRPr lang="en-US" sz="2450" dirty="0"/>
          </a:p>
        </p:txBody>
      </p:sp>
      <p:sp>
        <p:nvSpPr>
          <p:cNvPr id="6" name="Text 4"/>
          <p:cNvSpPr/>
          <p:nvPr/>
        </p:nvSpPr>
        <p:spPr>
          <a:xfrm>
            <a:off x="3194328" y="2994184"/>
            <a:ext cx="9184005" cy="362903"/>
          </a:xfrm>
          <a:prstGeom prst="rect">
            <a:avLst/>
          </a:prstGeom>
          <a:noFill/>
        </p:spPr>
        <p:txBody>
          <a:bodyPr wrap="none" lIns="0" tIns="0" rIns="0" bIns="0" rtlCol="0" anchor="t"/>
          <a:lstStyle/>
          <a:p>
            <a:pPr marL="0" indent="0" algn="l">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Sync your bank accounts with Neo Spend Trail for comprehensive financial management.</a:t>
            </a:r>
            <a:endParaRPr lang="en-US" sz="1750" dirty="0"/>
          </a:p>
        </p:txBody>
      </p:sp>
      <p:sp>
        <p:nvSpPr>
          <p:cNvPr id="7" name="Shape 5"/>
          <p:cNvSpPr/>
          <p:nvPr/>
        </p:nvSpPr>
        <p:spPr>
          <a:xfrm>
            <a:off x="3080861" y="3568660"/>
            <a:ext cx="10642402" cy="15240"/>
          </a:xfrm>
          <a:prstGeom prst="roundRect">
            <a:avLst>
              <a:gd name="adj" fmla="val 625116"/>
            </a:avLst>
          </a:prstGeom>
          <a:solidFill>
            <a:srgbClr val="C6BDDA"/>
          </a:solidFill>
        </p:spPr>
      </p:sp>
      <p:sp>
        <p:nvSpPr>
          <p:cNvPr id="8" name="Shape 6"/>
          <p:cNvSpPr/>
          <p:nvPr/>
        </p:nvSpPr>
        <p:spPr>
          <a:xfrm>
            <a:off x="793790" y="3697248"/>
            <a:ext cx="4347567" cy="1705451"/>
          </a:xfrm>
          <a:prstGeom prst="roundRect">
            <a:avLst>
              <a:gd name="adj" fmla="val 5586"/>
            </a:avLst>
          </a:prstGeom>
          <a:solidFill>
            <a:srgbClr val="E0D7F4"/>
          </a:solidFill>
          <a:ln w="7620">
            <a:solidFill>
              <a:srgbClr val="C6BDDA"/>
            </a:solidFill>
            <a:prstDash val="solid"/>
          </a:ln>
        </p:spPr>
      </p:sp>
      <p:sp>
        <p:nvSpPr>
          <p:cNvPr id="9" name="Text 7"/>
          <p:cNvSpPr/>
          <p:nvPr/>
        </p:nvSpPr>
        <p:spPr>
          <a:xfrm>
            <a:off x="1028224" y="4323159"/>
            <a:ext cx="155019" cy="453509"/>
          </a:xfrm>
          <a:prstGeom prst="rect">
            <a:avLst/>
          </a:prstGeom>
          <a:noFill/>
        </p:spPr>
        <p:txBody>
          <a:bodyPr wrap="none" lIns="0" tIns="0" rIns="0" bIns="0" rtlCol="0" anchor="t"/>
          <a:lstStyle/>
          <a:p>
            <a:pPr marL="0" indent="0" algn="ctr">
              <a:lnSpc>
                <a:spcPts val="3550"/>
              </a:lnSpc>
              <a:buNone/>
            </a:pPr>
            <a:r>
              <a:rPr lang="en-US" sz="2200" b="1" kern="0" spc="-45" dirty="0">
                <a:solidFill>
                  <a:srgbClr val="272525"/>
                </a:solidFill>
                <a:latin typeface="Petrona Bold" pitchFamily="34" charset="0"/>
                <a:ea typeface="Petrona Bold" pitchFamily="34" charset="-122"/>
                <a:cs typeface="Petrona Bold" pitchFamily="34" charset="-120"/>
              </a:rPr>
              <a:t>2</a:t>
            </a:r>
            <a:endParaRPr lang="en-US" sz="2200" dirty="0"/>
          </a:p>
        </p:txBody>
      </p:sp>
      <p:sp>
        <p:nvSpPr>
          <p:cNvPr id="10" name="Text 8"/>
          <p:cNvSpPr/>
          <p:nvPr/>
        </p:nvSpPr>
        <p:spPr>
          <a:xfrm>
            <a:off x="5368171" y="3924062"/>
            <a:ext cx="3391733" cy="389930"/>
          </a:xfrm>
          <a:prstGeom prst="rect">
            <a:avLst/>
          </a:prstGeom>
          <a:noFill/>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Import Transaction Data</a:t>
            </a:r>
            <a:endParaRPr lang="en-US" sz="2450" dirty="0"/>
          </a:p>
        </p:txBody>
      </p:sp>
      <p:sp>
        <p:nvSpPr>
          <p:cNvPr id="11" name="Text 9"/>
          <p:cNvSpPr/>
          <p:nvPr/>
        </p:nvSpPr>
        <p:spPr>
          <a:xfrm>
            <a:off x="5368171" y="4450080"/>
            <a:ext cx="8241625"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Automatically import your transaction history for accurate and up-to-date records.</a:t>
            </a:r>
            <a:endParaRPr lang="en-US" sz="1750" dirty="0"/>
          </a:p>
        </p:txBody>
      </p:sp>
      <p:sp>
        <p:nvSpPr>
          <p:cNvPr id="12" name="Shape 10"/>
          <p:cNvSpPr/>
          <p:nvPr/>
        </p:nvSpPr>
        <p:spPr>
          <a:xfrm>
            <a:off x="5254704" y="5387459"/>
            <a:ext cx="8468558" cy="15240"/>
          </a:xfrm>
          <a:prstGeom prst="roundRect">
            <a:avLst>
              <a:gd name="adj" fmla="val 625116"/>
            </a:avLst>
          </a:prstGeom>
          <a:solidFill>
            <a:srgbClr val="C6BDDA"/>
          </a:solidFill>
        </p:spPr>
      </p:sp>
      <p:sp>
        <p:nvSpPr>
          <p:cNvPr id="13" name="Shape 11"/>
          <p:cNvSpPr/>
          <p:nvPr/>
        </p:nvSpPr>
        <p:spPr>
          <a:xfrm>
            <a:off x="793790" y="5516047"/>
            <a:ext cx="6521410" cy="1705451"/>
          </a:xfrm>
          <a:prstGeom prst="roundRect">
            <a:avLst>
              <a:gd name="adj" fmla="val 5586"/>
            </a:avLst>
          </a:prstGeom>
          <a:solidFill>
            <a:srgbClr val="E0D7F4"/>
          </a:solidFill>
          <a:ln w="7620">
            <a:solidFill>
              <a:srgbClr val="C6BDDA"/>
            </a:solidFill>
            <a:prstDash val="solid"/>
          </a:ln>
        </p:spPr>
      </p:sp>
      <p:sp>
        <p:nvSpPr>
          <p:cNvPr id="14" name="Text 12"/>
          <p:cNvSpPr/>
          <p:nvPr/>
        </p:nvSpPr>
        <p:spPr>
          <a:xfrm>
            <a:off x="1028224" y="6141958"/>
            <a:ext cx="154781" cy="453509"/>
          </a:xfrm>
          <a:prstGeom prst="rect">
            <a:avLst/>
          </a:prstGeom>
          <a:noFill/>
        </p:spPr>
        <p:txBody>
          <a:bodyPr wrap="none" lIns="0" tIns="0" rIns="0" bIns="0" rtlCol="0" anchor="t"/>
          <a:lstStyle/>
          <a:p>
            <a:pPr marL="0" indent="0" algn="ctr">
              <a:lnSpc>
                <a:spcPts val="3550"/>
              </a:lnSpc>
              <a:buNone/>
            </a:pPr>
            <a:r>
              <a:rPr lang="en-US" sz="2200" b="1" kern="0" spc="-45" dirty="0">
                <a:solidFill>
                  <a:srgbClr val="272525"/>
                </a:solidFill>
                <a:latin typeface="Petrona Bold" pitchFamily="34" charset="0"/>
                <a:ea typeface="Petrona Bold" pitchFamily="34" charset="-122"/>
                <a:cs typeface="Petrona Bold" pitchFamily="34" charset="-120"/>
              </a:rPr>
              <a:t>3</a:t>
            </a:r>
            <a:endParaRPr lang="en-US" sz="2200" dirty="0"/>
          </a:p>
        </p:txBody>
      </p:sp>
      <p:sp>
        <p:nvSpPr>
          <p:cNvPr id="15" name="Text 13"/>
          <p:cNvSpPr/>
          <p:nvPr/>
        </p:nvSpPr>
        <p:spPr>
          <a:xfrm>
            <a:off x="7542014" y="5742861"/>
            <a:ext cx="4606885" cy="389930"/>
          </a:xfrm>
          <a:prstGeom prst="rect">
            <a:avLst/>
          </a:prstGeom>
          <a:noFill/>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Manage All Finances in One Place</a:t>
            </a:r>
            <a:endParaRPr lang="en-US" sz="2450" dirty="0"/>
          </a:p>
        </p:txBody>
      </p:sp>
      <p:sp>
        <p:nvSpPr>
          <p:cNvPr id="16" name="Text 14"/>
          <p:cNvSpPr/>
          <p:nvPr/>
        </p:nvSpPr>
        <p:spPr>
          <a:xfrm>
            <a:off x="7542014" y="6268879"/>
            <a:ext cx="6067782"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Consolidate your financial information, making it easier to track and analyze your spending.</a:t>
            </a:r>
            <a:endParaRPr lang="en-US" sz="1750" dirty="0"/>
          </a:p>
        </p:txBody>
      </p:sp>
      <p:sp>
        <p:nvSpPr>
          <p:cNvPr id="17" name="Rectangles 16"/>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31267"/>
          </a:xfrm>
          <a:prstGeom prst="rect">
            <a:avLst/>
          </a:prstGeom>
        </p:spPr>
      </p:pic>
      <p:sp>
        <p:nvSpPr>
          <p:cNvPr id="3" name="Text 0"/>
          <p:cNvSpPr/>
          <p:nvPr/>
        </p:nvSpPr>
        <p:spPr>
          <a:xfrm>
            <a:off x="615910" y="483870"/>
            <a:ext cx="7912179" cy="1209913"/>
          </a:xfrm>
          <a:prstGeom prst="rect">
            <a:avLst/>
          </a:prstGeom>
          <a:noFill/>
        </p:spPr>
        <p:txBody>
          <a:bodyPr wrap="square" lIns="0" tIns="0" rIns="0" bIns="0" rtlCol="0" anchor="t"/>
          <a:lstStyle/>
          <a:p>
            <a:pPr marL="0" indent="0">
              <a:lnSpc>
                <a:spcPts val="4750"/>
              </a:lnSpc>
              <a:buNone/>
            </a:pPr>
            <a:r>
              <a:rPr lang="en-US" sz="3800" b="1" kern="0" spc="-76" dirty="0">
                <a:solidFill>
                  <a:srgbClr val="F95F88"/>
                </a:solidFill>
                <a:latin typeface="Petrona Bold" pitchFamily="34" charset="0"/>
                <a:ea typeface="Petrona Bold" pitchFamily="34" charset="-122"/>
                <a:cs typeface="Petrona Bold" pitchFamily="34" charset="-120"/>
              </a:rPr>
              <a:t>Personalized Insights and Recommendations</a:t>
            </a:r>
            <a:endParaRPr lang="en-US" sz="3800" dirty="0"/>
          </a:p>
        </p:txBody>
      </p:sp>
      <p:sp>
        <p:nvSpPr>
          <p:cNvPr id="4" name="Text 1"/>
          <p:cNvSpPr/>
          <p:nvPr/>
        </p:nvSpPr>
        <p:spPr>
          <a:xfrm>
            <a:off x="615910" y="2045732"/>
            <a:ext cx="7912179" cy="580668"/>
          </a:xfrm>
          <a:prstGeom prst="rect">
            <a:avLst/>
          </a:prstGeom>
          <a:noFill/>
        </p:spPr>
        <p:txBody>
          <a:bodyPr wrap="none" lIns="0" tIns="0" rIns="0" bIns="0" rtlCol="0" anchor="t"/>
          <a:lstStyle/>
          <a:p>
            <a:pPr marL="0" indent="0" algn="ctr">
              <a:lnSpc>
                <a:spcPts val="4550"/>
              </a:lnSpc>
              <a:buNone/>
            </a:pPr>
            <a:r>
              <a:rPr lang="en-US" sz="4550" b="1" kern="0" spc="-91" dirty="0">
                <a:solidFill>
                  <a:srgbClr val="272525"/>
                </a:solidFill>
                <a:latin typeface="Petrona Bold" pitchFamily="34" charset="0"/>
                <a:ea typeface="Petrona Bold" pitchFamily="34" charset="-122"/>
                <a:cs typeface="Petrona Bold" pitchFamily="34" charset="-120"/>
              </a:rPr>
              <a:t>5%</a:t>
            </a:r>
            <a:endParaRPr lang="en-US" sz="4550" dirty="0"/>
          </a:p>
        </p:txBody>
      </p:sp>
      <p:sp>
        <p:nvSpPr>
          <p:cNvPr id="5" name="Text 2"/>
          <p:cNvSpPr/>
          <p:nvPr/>
        </p:nvSpPr>
        <p:spPr>
          <a:xfrm>
            <a:off x="3362206" y="2846308"/>
            <a:ext cx="2419588" cy="302419"/>
          </a:xfrm>
          <a:prstGeom prst="rect">
            <a:avLst/>
          </a:prstGeom>
          <a:noFill/>
        </p:spPr>
        <p:txBody>
          <a:bodyPr wrap="none" lIns="0" tIns="0" rIns="0" bIns="0" rtlCol="0" anchor="t"/>
          <a:lstStyle/>
          <a:p>
            <a:pPr marL="0" indent="0" algn="ctr">
              <a:lnSpc>
                <a:spcPts val="2350"/>
              </a:lnSpc>
              <a:buNone/>
            </a:pPr>
            <a:r>
              <a:rPr lang="en-US" sz="1900" b="1" kern="0" spc="-38" dirty="0">
                <a:solidFill>
                  <a:srgbClr val="272525"/>
                </a:solidFill>
                <a:latin typeface="Petrona Bold" pitchFamily="34" charset="0"/>
                <a:ea typeface="Petrona Bold" pitchFamily="34" charset="-122"/>
                <a:cs typeface="Petrona Bold" pitchFamily="34" charset="-120"/>
              </a:rPr>
              <a:t>Savings Suggestions</a:t>
            </a:r>
            <a:endParaRPr lang="en-US" sz="1900" dirty="0"/>
          </a:p>
        </p:txBody>
      </p:sp>
      <p:sp>
        <p:nvSpPr>
          <p:cNvPr id="6" name="Text 3"/>
          <p:cNvSpPr/>
          <p:nvPr/>
        </p:nvSpPr>
        <p:spPr>
          <a:xfrm>
            <a:off x="615910" y="3254216"/>
            <a:ext cx="7912179" cy="281464"/>
          </a:xfrm>
          <a:prstGeom prst="rect">
            <a:avLst/>
          </a:prstGeom>
          <a:noFill/>
        </p:spPr>
        <p:txBody>
          <a:bodyPr wrap="none" lIns="0" tIns="0" rIns="0" bIns="0" rtlCol="0" anchor="t"/>
          <a:lstStyle/>
          <a:p>
            <a:pPr marL="0" indent="0" algn="ctr">
              <a:lnSpc>
                <a:spcPts val="2200"/>
              </a:lnSpc>
              <a:buNone/>
            </a:pPr>
            <a:r>
              <a:rPr lang="en-US" sz="1350" kern="0" spc="-28" dirty="0">
                <a:solidFill>
                  <a:srgbClr val="272525"/>
                </a:solidFill>
                <a:latin typeface="Inter" panose="02000503000000020004" pitchFamily="34" charset="0"/>
                <a:ea typeface="Inter" panose="02000503000000020004" pitchFamily="34" charset="-122"/>
                <a:cs typeface="Inter" panose="02000503000000020004" pitchFamily="34" charset="-120"/>
              </a:rPr>
              <a:t>Receive personalized recommendations on how to optimize your savings and spending.</a:t>
            </a:r>
            <a:endParaRPr lang="en-US" sz="1350" dirty="0"/>
          </a:p>
        </p:txBody>
      </p:sp>
      <p:sp>
        <p:nvSpPr>
          <p:cNvPr id="7" name="Text 4"/>
          <p:cNvSpPr/>
          <p:nvPr/>
        </p:nvSpPr>
        <p:spPr>
          <a:xfrm>
            <a:off x="615910" y="4151590"/>
            <a:ext cx="7912179" cy="580668"/>
          </a:xfrm>
          <a:prstGeom prst="rect">
            <a:avLst/>
          </a:prstGeom>
          <a:noFill/>
        </p:spPr>
        <p:txBody>
          <a:bodyPr wrap="none" lIns="0" tIns="0" rIns="0" bIns="0" rtlCol="0" anchor="t"/>
          <a:lstStyle/>
          <a:p>
            <a:pPr marL="0" indent="0" algn="ctr">
              <a:lnSpc>
                <a:spcPts val="4550"/>
              </a:lnSpc>
              <a:buNone/>
            </a:pPr>
            <a:r>
              <a:rPr lang="en-US" sz="4550" b="1" kern="0" spc="-91" dirty="0">
                <a:solidFill>
                  <a:srgbClr val="272525"/>
                </a:solidFill>
                <a:latin typeface="Petrona Bold" pitchFamily="34" charset="0"/>
                <a:ea typeface="Petrona Bold" pitchFamily="34" charset="-122"/>
                <a:cs typeface="Petrona Bold" pitchFamily="34" charset="-120"/>
              </a:rPr>
              <a:t>15%</a:t>
            </a:r>
            <a:endParaRPr lang="en-US" sz="4550" dirty="0"/>
          </a:p>
        </p:txBody>
      </p:sp>
      <p:sp>
        <p:nvSpPr>
          <p:cNvPr id="8" name="Text 5"/>
          <p:cNvSpPr/>
          <p:nvPr/>
        </p:nvSpPr>
        <p:spPr>
          <a:xfrm>
            <a:off x="3362206" y="4952167"/>
            <a:ext cx="2419588" cy="302419"/>
          </a:xfrm>
          <a:prstGeom prst="rect">
            <a:avLst/>
          </a:prstGeom>
          <a:noFill/>
        </p:spPr>
        <p:txBody>
          <a:bodyPr wrap="none" lIns="0" tIns="0" rIns="0" bIns="0" rtlCol="0" anchor="t"/>
          <a:lstStyle/>
          <a:p>
            <a:pPr marL="0" indent="0" algn="ctr">
              <a:lnSpc>
                <a:spcPts val="2350"/>
              </a:lnSpc>
              <a:buNone/>
            </a:pPr>
            <a:r>
              <a:rPr lang="en-US" sz="1900" b="1" kern="0" spc="-38" dirty="0">
                <a:solidFill>
                  <a:srgbClr val="272525"/>
                </a:solidFill>
                <a:latin typeface="Petrona Bold" pitchFamily="34" charset="0"/>
                <a:ea typeface="Petrona Bold" pitchFamily="34" charset="-122"/>
                <a:cs typeface="Petrona Bold" pitchFamily="34" charset="-120"/>
              </a:rPr>
              <a:t>Budget Adjustments</a:t>
            </a:r>
            <a:endParaRPr lang="en-US" sz="1900" dirty="0"/>
          </a:p>
        </p:txBody>
      </p:sp>
      <p:sp>
        <p:nvSpPr>
          <p:cNvPr id="9" name="Text 6"/>
          <p:cNvSpPr/>
          <p:nvPr/>
        </p:nvSpPr>
        <p:spPr>
          <a:xfrm>
            <a:off x="615910" y="5360075"/>
            <a:ext cx="7912179" cy="281464"/>
          </a:xfrm>
          <a:prstGeom prst="rect">
            <a:avLst/>
          </a:prstGeom>
          <a:noFill/>
        </p:spPr>
        <p:txBody>
          <a:bodyPr wrap="none" lIns="0" tIns="0" rIns="0" bIns="0" rtlCol="0" anchor="t"/>
          <a:lstStyle/>
          <a:p>
            <a:pPr marL="0" indent="0" algn="ctr">
              <a:lnSpc>
                <a:spcPts val="2200"/>
              </a:lnSpc>
              <a:buNone/>
            </a:pPr>
            <a:r>
              <a:rPr lang="en-US" sz="1350" kern="0" spc="-28" dirty="0">
                <a:solidFill>
                  <a:srgbClr val="272525"/>
                </a:solidFill>
                <a:latin typeface="Inter" panose="02000503000000020004" pitchFamily="34" charset="0"/>
                <a:ea typeface="Inter" panose="02000503000000020004" pitchFamily="34" charset="-122"/>
                <a:cs typeface="Inter" panose="02000503000000020004" pitchFamily="34" charset="-120"/>
              </a:rPr>
              <a:t>Smart analytics identify areas where you can adjust your budget for better results.</a:t>
            </a:r>
            <a:endParaRPr lang="en-US" sz="1350" dirty="0"/>
          </a:p>
        </p:txBody>
      </p:sp>
      <p:sp>
        <p:nvSpPr>
          <p:cNvPr id="10" name="Text 7"/>
          <p:cNvSpPr/>
          <p:nvPr/>
        </p:nvSpPr>
        <p:spPr>
          <a:xfrm>
            <a:off x="615910" y="6257449"/>
            <a:ext cx="7912179" cy="580668"/>
          </a:xfrm>
          <a:prstGeom prst="rect">
            <a:avLst/>
          </a:prstGeom>
          <a:noFill/>
        </p:spPr>
        <p:txBody>
          <a:bodyPr wrap="none" lIns="0" tIns="0" rIns="0" bIns="0" rtlCol="0" anchor="t"/>
          <a:lstStyle/>
          <a:p>
            <a:pPr marL="0" indent="0" algn="ctr">
              <a:lnSpc>
                <a:spcPts val="4550"/>
              </a:lnSpc>
              <a:buNone/>
            </a:pPr>
            <a:r>
              <a:rPr lang="en-US" sz="4550" b="1" kern="0" spc="-91" dirty="0">
                <a:solidFill>
                  <a:srgbClr val="272525"/>
                </a:solidFill>
                <a:latin typeface="Petrona Bold" pitchFamily="34" charset="0"/>
                <a:ea typeface="Petrona Bold" pitchFamily="34" charset="-122"/>
                <a:cs typeface="Petrona Bold" pitchFamily="34" charset="-120"/>
              </a:rPr>
              <a:t>20%</a:t>
            </a:r>
            <a:endParaRPr lang="en-US" sz="4550" dirty="0"/>
          </a:p>
        </p:txBody>
      </p:sp>
      <p:sp>
        <p:nvSpPr>
          <p:cNvPr id="11" name="Text 8"/>
          <p:cNvSpPr/>
          <p:nvPr/>
        </p:nvSpPr>
        <p:spPr>
          <a:xfrm>
            <a:off x="3362206" y="7058025"/>
            <a:ext cx="2419588" cy="302419"/>
          </a:xfrm>
          <a:prstGeom prst="rect">
            <a:avLst/>
          </a:prstGeom>
          <a:noFill/>
        </p:spPr>
        <p:txBody>
          <a:bodyPr wrap="none" lIns="0" tIns="0" rIns="0" bIns="0" rtlCol="0" anchor="t"/>
          <a:lstStyle/>
          <a:p>
            <a:pPr marL="0" indent="0" algn="ctr">
              <a:lnSpc>
                <a:spcPts val="2350"/>
              </a:lnSpc>
              <a:buNone/>
            </a:pPr>
            <a:r>
              <a:rPr lang="en-US" sz="1900" b="1" kern="0" spc="-38" dirty="0">
                <a:solidFill>
                  <a:srgbClr val="272525"/>
                </a:solidFill>
                <a:latin typeface="Petrona Bold" pitchFamily="34" charset="0"/>
                <a:ea typeface="Petrona Bold" pitchFamily="34" charset="-122"/>
                <a:cs typeface="Petrona Bold" pitchFamily="34" charset="-120"/>
              </a:rPr>
              <a:t>Spend Reduction</a:t>
            </a:r>
            <a:endParaRPr lang="en-US" sz="1900" dirty="0"/>
          </a:p>
        </p:txBody>
      </p:sp>
      <p:sp>
        <p:nvSpPr>
          <p:cNvPr id="12" name="Text 9"/>
          <p:cNvSpPr/>
          <p:nvPr/>
        </p:nvSpPr>
        <p:spPr>
          <a:xfrm>
            <a:off x="615910" y="7465933"/>
            <a:ext cx="7912179" cy="281464"/>
          </a:xfrm>
          <a:prstGeom prst="rect">
            <a:avLst/>
          </a:prstGeom>
          <a:noFill/>
        </p:spPr>
        <p:txBody>
          <a:bodyPr wrap="none" lIns="0" tIns="0" rIns="0" bIns="0" rtlCol="0" anchor="t"/>
          <a:lstStyle/>
          <a:p>
            <a:pPr marL="0" indent="0" algn="ctr">
              <a:lnSpc>
                <a:spcPts val="2200"/>
              </a:lnSpc>
              <a:buNone/>
            </a:pPr>
            <a:r>
              <a:rPr lang="en-US" sz="1350" kern="0" spc="-28" dirty="0">
                <a:solidFill>
                  <a:srgbClr val="272525"/>
                </a:solidFill>
                <a:latin typeface="Inter" panose="02000503000000020004" pitchFamily="34" charset="0"/>
                <a:ea typeface="Inter" panose="02000503000000020004" pitchFamily="34" charset="-122"/>
                <a:cs typeface="Inter" panose="02000503000000020004" pitchFamily="34" charset="-120"/>
              </a:rPr>
              <a:t>Intelligent algorithms suggest ways to cut back on unnecessary expenses.</a:t>
            </a:r>
            <a:endParaRPr lang="en-US" sz="13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45325"/>
            <a:ext cx="7556421" cy="2338864"/>
          </a:xfrm>
          <a:prstGeom prst="rect">
            <a:avLst/>
          </a:prstGeom>
          <a:noFill/>
        </p:spPr>
        <p:txBody>
          <a:bodyPr wrap="squar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Take Control of Your Finances with Neo Spend Trail</a:t>
            </a:r>
            <a:endParaRPr lang="en-US" sz="4900" dirty="0"/>
          </a:p>
        </p:txBody>
      </p:sp>
      <p:sp>
        <p:nvSpPr>
          <p:cNvPr id="4" name="Shape 1"/>
          <p:cNvSpPr/>
          <p:nvPr/>
        </p:nvSpPr>
        <p:spPr>
          <a:xfrm>
            <a:off x="6280190" y="4579501"/>
            <a:ext cx="396835" cy="396835"/>
          </a:xfrm>
          <a:prstGeom prst="roundRect">
            <a:avLst>
              <a:gd name="adj" fmla="val 24007"/>
            </a:avLst>
          </a:prstGeom>
          <a:solidFill>
            <a:srgbClr val="E0D7F4"/>
          </a:solidFill>
          <a:ln w="7620">
            <a:solidFill>
              <a:srgbClr val="C6BDDA"/>
            </a:solidFill>
            <a:prstDash val="solid"/>
          </a:ln>
        </p:spPr>
      </p:sp>
      <p:sp>
        <p:nvSpPr>
          <p:cNvPr id="5" name="Text 2"/>
          <p:cNvSpPr/>
          <p:nvPr/>
        </p:nvSpPr>
        <p:spPr>
          <a:xfrm>
            <a:off x="6903839" y="4579501"/>
            <a:ext cx="3041213" cy="779859"/>
          </a:xfrm>
          <a:prstGeom prst="rect">
            <a:avLst/>
          </a:prstGeom>
          <a:noFill/>
        </p:spPr>
        <p:txBody>
          <a:bodyPr wrap="square" lIns="0" tIns="0" rIns="0" bIns="0" rtlCol="0" anchor="t"/>
          <a:lstStyle/>
          <a:p>
            <a:pPr marL="0" indent="0">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Simplify Expense Tracking</a:t>
            </a:r>
            <a:endParaRPr lang="en-US" sz="2450" dirty="0"/>
          </a:p>
        </p:txBody>
      </p:sp>
      <p:sp>
        <p:nvSpPr>
          <p:cNvPr id="6" name="Text 3"/>
          <p:cNvSpPr/>
          <p:nvPr/>
        </p:nvSpPr>
        <p:spPr>
          <a:xfrm>
            <a:off x="6903839" y="5495449"/>
            <a:ext cx="3041213" cy="1088708"/>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Easily capture and categorize your spending in real-time for greater financial visibility.</a:t>
            </a:r>
            <a:endParaRPr lang="en-US" sz="1750" dirty="0"/>
          </a:p>
        </p:txBody>
      </p:sp>
      <p:sp>
        <p:nvSpPr>
          <p:cNvPr id="7" name="Shape 4"/>
          <p:cNvSpPr/>
          <p:nvPr/>
        </p:nvSpPr>
        <p:spPr>
          <a:xfrm>
            <a:off x="10171867" y="4579501"/>
            <a:ext cx="396835" cy="396835"/>
          </a:xfrm>
          <a:prstGeom prst="roundRect">
            <a:avLst>
              <a:gd name="adj" fmla="val 24007"/>
            </a:avLst>
          </a:prstGeom>
          <a:solidFill>
            <a:srgbClr val="E0D7F4"/>
          </a:solidFill>
          <a:ln w="7620">
            <a:solidFill>
              <a:srgbClr val="C6BDDA"/>
            </a:solidFill>
            <a:prstDash val="solid"/>
          </a:ln>
        </p:spPr>
      </p:sp>
      <p:sp>
        <p:nvSpPr>
          <p:cNvPr id="8" name="Text 5"/>
          <p:cNvSpPr/>
          <p:nvPr/>
        </p:nvSpPr>
        <p:spPr>
          <a:xfrm>
            <a:off x="10795516" y="4579501"/>
            <a:ext cx="3041213" cy="389930"/>
          </a:xfrm>
          <a:prstGeom prst="rect">
            <a:avLst/>
          </a:prstGeom>
          <a:noFill/>
        </p:spPr>
        <p:txBody>
          <a:bodyPr wrap="none" lIns="0" tIns="0" rIns="0" bIns="0" rtlCol="0" anchor="t"/>
          <a:lstStyle/>
          <a:p>
            <a:pPr marL="0" indent="0">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Optimize Your Budget</a:t>
            </a:r>
            <a:endParaRPr lang="en-US" sz="2450" dirty="0"/>
          </a:p>
        </p:txBody>
      </p:sp>
      <p:sp>
        <p:nvSpPr>
          <p:cNvPr id="9" name="Text 6"/>
          <p:cNvSpPr/>
          <p:nvPr/>
        </p:nvSpPr>
        <p:spPr>
          <a:xfrm>
            <a:off x="10795516" y="5105519"/>
            <a:ext cx="3041213" cy="1088708"/>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Set spending limits, allocate funds, and receive alerts to stay on top of your finances.</a:t>
            </a:r>
            <a:endParaRPr lang="en-US" sz="1750" dirty="0"/>
          </a:p>
        </p:txBody>
      </p:sp>
      <p:sp>
        <p:nvSpPr>
          <p:cNvPr id="12" name="Rectangles 11"/>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226814"/>
            <a:ext cx="5486400" cy="7775972"/>
          </a:xfrm>
          <a:prstGeom prst="rect">
            <a:avLst/>
          </a:prstGeom>
        </p:spPr>
      </p:pic>
      <p:pic>
        <p:nvPicPr>
          <p:cNvPr id="3" name="Image 1" descr="preencoded.png"/>
          <p:cNvPicPr>
            <a:picLocks noChangeAspect="1"/>
          </p:cNvPicPr>
          <p:nvPr/>
        </p:nvPicPr>
        <p:blipFill>
          <a:blip r:embed="rId2"/>
          <a:stretch>
            <a:fillRect/>
          </a:stretch>
        </p:blipFill>
        <p:spPr>
          <a:xfrm>
            <a:off x="1078230" y="411480"/>
            <a:ext cx="3329940" cy="7406640"/>
          </a:xfrm>
          <a:prstGeom prst="rect">
            <a:avLst/>
          </a:prstGeom>
        </p:spPr>
      </p:pic>
      <p:sp>
        <p:nvSpPr>
          <p:cNvPr id="4" name="Text 0"/>
          <p:cNvSpPr/>
          <p:nvPr/>
        </p:nvSpPr>
        <p:spPr>
          <a:xfrm>
            <a:off x="6280190" y="3373398"/>
            <a:ext cx="6237684" cy="779621"/>
          </a:xfrm>
          <a:prstGeom prst="rect">
            <a:avLst/>
          </a:prstGeom>
          <a:noFill/>
        </p:spPr>
        <p:txBody>
          <a:bodyPr wrap="non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Thank You…</a:t>
            </a:r>
            <a:endParaRPr lang="en-US" sz="4900" dirty="0"/>
          </a:p>
        </p:txBody>
      </p:sp>
      <p:sp>
        <p:nvSpPr>
          <p:cNvPr id="5" name="Text 1"/>
          <p:cNvSpPr/>
          <p:nvPr/>
        </p:nvSpPr>
        <p:spPr>
          <a:xfrm>
            <a:off x="6280190" y="4493181"/>
            <a:ext cx="7556421" cy="362903"/>
          </a:xfrm>
          <a:prstGeom prst="rect">
            <a:avLst/>
          </a:prstGeom>
          <a:noFill/>
        </p:spPr>
        <p:txBody>
          <a:bodyPr wrap="non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If you have any questions, Please Ask…</a:t>
            </a:r>
            <a:endParaRPr lang="en-US" sz="1750" dirty="0"/>
          </a:p>
        </p:txBody>
      </p:sp>
      <p:sp>
        <p:nvSpPr>
          <p:cNvPr id="12" name="Rectangles 11"/>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921907"/>
            <a:ext cx="7556421" cy="2338864"/>
          </a:xfrm>
          <a:prstGeom prst="rect">
            <a:avLst/>
          </a:prstGeom>
          <a:noFill/>
        </p:spPr>
        <p:txBody>
          <a:bodyPr wrap="squar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Neo Spend Trail: Your Smart Trail to Expense Control</a:t>
            </a:r>
            <a:endParaRPr lang="en-US" sz="4900" dirty="0"/>
          </a:p>
        </p:txBody>
      </p:sp>
      <p:sp>
        <p:nvSpPr>
          <p:cNvPr id="4" name="Text 1"/>
          <p:cNvSpPr/>
          <p:nvPr/>
        </p:nvSpPr>
        <p:spPr>
          <a:xfrm>
            <a:off x="6280190" y="4600932"/>
            <a:ext cx="7556421" cy="1088708"/>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Introducing Neo Spend Trail - a comprehensive finance management app that empowers you to take control of your expenses, create smart budgets, and achieve your financial goals with ease.</a:t>
            </a:r>
            <a:endParaRPr lang="en-US" sz="1750" dirty="0"/>
          </a:p>
        </p:txBody>
      </p:sp>
      <p:sp>
        <p:nvSpPr>
          <p:cNvPr id="5" name="Text 2"/>
          <p:cNvSpPr/>
          <p:nvPr/>
        </p:nvSpPr>
        <p:spPr>
          <a:xfrm>
            <a:off x="6280190" y="5944791"/>
            <a:ext cx="7556421" cy="362903"/>
          </a:xfrm>
          <a:prstGeom prst="rect">
            <a:avLst/>
          </a:prstGeom>
          <a:noFill/>
        </p:spPr>
        <p:txBody>
          <a:bodyPr wrap="none" lIns="0" tIns="0" rIns="0" bIns="0" rtlCol="0" anchor="t"/>
          <a:lstStyle/>
          <a:p>
            <a:pPr marL="0" indent="0">
              <a:lnSpc>
                <a:spcPts val="2850"/>
              </a:lnSpc>
              <a:buNone/>
            </a:pPr>
            <a:endParaRPr lang="en-US" sz="1750" dirty="0"/>
          </a:p>
        </p:txBody>
      </p:sp>
      <p:sp>
        <p:nvSpPr>
          <p:cNvPr id="12" name="Rectangles 11"/>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668191"/>
            <a:ext cx="7561421" cy="779621"/>
          </a:xfrm>
          <a:prstGeom prst="rect">
            <a:avLst/>
          </a:prstGeom>
          <a:noFill/>
        </p:spPr>
        <p:txBody>
          <a:bodyPr wrap="non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Seamless Expense Tracking</a:t>
            </a:r>
            <a:endParaRPr lang="en-US" sz="4900" dirty="0"/>
          </a:p>
        </p:txBody>
      </p:sp>
      <p:sp>
        <p:nvSpPr>
          <p:cNvPr id="3" name="Text 1"/>
          <p:cNvSpPr/>
          <p:nvPr/>
        </p:nvSpPr>
        <p:spPr>
          <a:xfrm>
            <a:off x="793790" y="4014788"/>
            <a:ext cx="4313158" cy="389930"/>
          </a:xfrm>
          <a:prstGeom prst="rect">
            <a:avLst/>
          </a:prstGeom>
          <a:noFill/>
        </p:spPr>
        <p:txBody>
          <a:bodyPr wrap="none" lIns="0" tIns="0" rIns="0" bIns="0" rtlCol="0" anchor="t"/>
          <a:lstStyle/>
          <a:p>
            <a:pPr marL="0" indent="0">
              <a:lnSpc>
                <a:spcPts val="3050"/>
              </a:lnSpc>
              <a:buNone/>
            </a:pPr>
            <a:r>
              <a:rPr lang="en-US" sz="2450" b="1" kern="0" spc="-49" dirty="0">
                <a:solidFill>
                  <a:srgbClr val="F95F88"/>
                </a:solidFill>
                <a:latin typeface="Petrona Bold" pitchFamily="34" charset="0"/>
                <a:ea typeface="Petrona Bold" pitchFamily="34" charset="-122"/>
                <a:cs typeface="Petrona Bold" pitchFamily="34" charset="-120"/>
              </a:rPr>
              <a:t>Capture Spending in Real-Time</a:t>
            </a:r>
            <a:endParaRPr lang="en-US" sz="2450" dirty="0"/>
          </a:p>
        </p:txBody>
      </p:sp>
      <p:sp>
        <p:nvSpPr>
          <p:cNvPr id="4" name="Text 2"/>
          <p:cNvSpPr/>
          <p:nvPr/>
        </p:nvSpPr>
        <p:spPr>
          <a:xfrm>
            <a:off x="793790" y="4631531"/>
            <a:ext cx="6244709" cy="725805"/>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Easily log your purchases as they happen, ensuring accurate and up-to-date records of your spending.</a:t>
            </a:r>
            <a:endParaRPr lang="en-US" sz="1750" dirty="0"/>
          </a:p>
        </p:txBody>
      </p:sp>
      <p:sp>
        <p:nvSpPr>
          <p:cNvPr id="5" name="Text 3"/>
          <p:cNvSpPr/>
          <p:nvPr/>
        </p:nvSpPr>
        <p:spPr>
          <a:xfrm>
            <a:off x="7599521" y="4014788"/>
            <a:ext cx="3600688" cy="389930"/>
          </a:xfrm>
          <a:prstGeom prst="rect">
            <a:avLst/>
          </a:prstGeom>
          <a:noFill/>
        </p:spPr>
        <p:txBody>
          <a:bodyPr wrap="none" lIns="0" tIns="0" rIns="0" bIns="0" rtlCol="0" anchor="t"/>
          <a:lstStyle/>
          <a:p>
            <a:pPr marL="0" indent="0">
              <a:lnSpc>
                <a:spcPts val="3050"/>
              </a:lnSpc>
              <a:buNone/>
            </a:pPr>
            <a:r>
              <a:rPr lang="en-US" sz="2450" b="1" kern="0" spc="-49" dirty="0">
                <a:solidFill>
                  <a:srgbClr val="F95F88"/>
                </a:solidFill>
                <a:latin typeface="Petrona Bold" pitchFamily="34" charset="0"/>
                <a:ea typeface="Petrona Bold" pitchFamily="34" charset="-122"/>
                <a:cs typeface="Petrona Bold" pitchFamily="34" charset="-120"/>
              </a:rPr>
              <a:t>Automated Categorization</a:t>
            </a:r>
            <a:endParaRPr lang="en-US" sz="2450" dirty="0"/>
          </a:p>
        </p:txBody>
      </p:sp>
      <p:sp>
        <p:nvSpPr>
          <p:cNvPr id="6" name="Text 4"/>
          <p:cNvSpPr/>
          <p:nvPr/>
        </p:nvSpPr>
        <p:spPr>
          <a:xfrm>
            <a:off x="7599521" y="4631531"/>
            <a:ext cx="6244709" cy="725805"/>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Neo Spend Trail intelligently categorizes your transactions, helping you stay organized and gain insights.</a:t>
            </a:r>
            <a:endParaRPr lang="en-US" sz="1750" dirty="0"/>
          </a:p>
        </p:txBody>
      </p:sp>
      <p:sp>
        <p:nvSpPr>
          <p:cNvPr id="12" name="Rectangles 11"/>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2"/>
          <a:stretch>
            <a:fillRect/>
          </a:stretch>
        </p:blipFill>
        <p:spPr>
          <a:xfrm>
            <a:off x="10222230" y="411480"/>
            <a:ext cx="3329940" cy="7406640"/>
          </a:xfrm>
          <a:prstGeom prst="rect">
            <a:avLst/>
          </a:prstGeom>
        </p:spPr>
      </p:pic>
      <p:sp>
        <p:nvSpPr>
          <p:cNvPr id="4" name="Text 0"/>
          <p:cNvSpPr/>
          <p:nvPr/>
        </p:nvSpPr>
        <p:spPr>
          <a:xfrm>
            <a:off x="793790" y="1867972"/>
            <a:ext cx="7556421" cy="2338864"/>
          </a:xfrm>
          <a:prstGeom prst="rect">
            <a:avLst/>
          </a:prstGeom>
          <a:noFill/>
        </p:spPr>
        <p:txBody>
          <a:bodyPr wrap="squar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Track Your Transactions and Analyze your Spending Patterns</a:t>
            </a:r>
            <a:endParaRPr lang="en-US" sz="4900" dirty="0"/>
          </a:p>
        </p:txBody>
      </p:sp>
      <p:sp>
        <p:nvSpPr>
          <p:cNvPr id="5" name="Text 1"/>
          <p:cNvSpPr/>
          <p:nvPr/>
        </p:nvSpPr>
        <p:spPr>
          <a:xfrm>
            <a:off x="793790" y="4546997"/>
            <a:ext cx="7556421" cy="1814513"/>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With Neo Spend Trail, you can easily track your transactions and gain valuable insights into your spending patterns. The app provides detailed reports and analysis, allowing you to understand where your money is going and make informed financial decisions. Take control of your finances and achieve your financial goals with Neo Spend Trail.</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36696"/>
            <a:ext cx="7103507" cy="779621"/>
          </a:xfrm>
          <a:prstGeom prst="rect">
            <a:avLst/>
          </a:prstGeom>
          <a:noFill/>
        </p:spPr>
        <p:txBody>
          <a:bodyPr wrap="non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Powerful Budget Planning</a:t>
            </a:r>
            <a:endParaRPr lang="en-US" sz="4900" dirty="0"/>
          </a:p>
        </p:txBody>
      </p:sp>
      <p:sp>
        <p:nvSpPr>
          <p:cNvPr id="4" name="Shape 1"/>
          <p:cNvSpPr/>
          <p:nvPr/>
        </p:nvSpPr>
        <p:spPr>
          <a:xfrm>
            <a:off x="6280190" y="3256478"/>
            <a:ext cx="3664863" cy="2836426"/>
          </a:xfrm>
          <a:prstGeom prst="roundRect">
            <a:avLst>
              <a:gd name="adj" fmla="val 3359"/>
            </a:avLst>
          </a:prstGeom>
          <a:solidFill>
            <a:srgbClr val="E0D7F4"/>
          </a:solidFill>
          <a:ln w="7620">
            <a:solidFill>
              <a:srgbClr val="C6BDDA"/>
            </a:solidFill>
            <a:prstDash val="solid"/>
          </a:ln>
        </p:spPr>
      </p:sp>
      <p:sp>
        <p:nvSpPr>
          <p:cNvPr id="5" name="Text 2"/>
          <p:cNvSpPr/>
          <p:nvPr/>
        </p:nvSpPr>
        <p:spPr>
          <a:xfrm>
            <a:off x="6514624" y="3490913"/>
            <a:ext cx="3118842" cy="389930"/>
          </a:xfrm>
          <a:prstGeom prst="rect">
            <a:avLst/>
          </a:prstGeom>
          <a:noFill/>
        </p:spPr>
        <p:txBody>
          <a:bodyPr wrap="none" lIns="0" tIns="0" rIns="0" bIns="0" rtlCol="0" anchor="t"/>
          <a:lstStyle/>
          <a:p>
            <a:pPr marL="0" indent="0">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Set Spending Limits</a:t>
            </a:r>
            <a:endParaRPr lang="en-US" sz="2450" dirty="0"/>
          </a:p>
        </p:txBody>
      </p:sp>
      <p:sp>
        <p:nvSpPr>
          <p:cNvPr id="6" name="Text 3"/>
          <p:cNvSpPr/>
          <p:nvPr/>
        </p:nvSpPr>
        <p:spPr>
          <a:xfrm>
            <a:off x="6514624" y="4016931"/>
            <a:ext cx="3195995" cy="1088708"/>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Define budget categories and set spending limits to keep your finances on track.</a:t>
            </a:r>
            <a:endParaRPr lang="en-US" sz="1750" dirty="0"/>
          </a:p>
        </p:txBody>
      </p:sp>
      <p:sp>
        <p:nvSpPr>
          <p:cNvPr id="7" name="Shape 4"/>
          <p:cNvSpPr/>
          <p:nvPr/>
        </p:nvSpPr>
        <p:spPr>
          <a:xfrm>
            <a:off x="10171867" y="3256478"/>
            <a:ext cx="3664863" cy="2836426"/>
          </a:xfrm>
          <a:prstGeom prst="roundRect">
            <a:avLst>
              <a:gd name="adj" fmla="val 3359"/>
            </a:avLst>
          </a:prstGeom>
          <a:solidFill>
            <a:srgbClr val="E0D7F4"/>
          </a:solidFill>
          <a:ln w="7620">
            <a:solidFill>
              <a:srgbClr val="C6BDDA"/>
            </a:solidFill>
            <a:prstDash val="solid"/>
          </a:ln>
        </p:spPr>
      </p:sp>
      <p:sp>
        <p:nvSpPr>
          <p:cNvPr id="8" name="Text 5"/>
          <p:cNvSpPr/>
          <p:nvPr/>
        </p:nvSpPr>
        <p:spPr>
          <a:xfrm>
            <a:off x="10406301" y="3490913"/>
            <a:ext cx="3195995" cy="779859"/>
          </a:xfrm>
          <a:prstGeom prst="rect">
            <a:avLst/>
          </a:prstGeom>
          <a:noFill/>
        </p:spPr>
        <p:txBody>
          <a:bodyPr wrap="square" lIns="0" tIns="0" rIns="0" bIns="0" rtlCol="0" anchor="t"/>
          <a:lstStyle/>
          <a:p>
            <a:pPr marL="0" indent="0">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Allocate Funds with Ease</a:t>
            </a:r>
            <a:endParaRPr lang="en-US" sz="2450" dirty="0"/>
          </a:p>
        </p:txBody>
      </p:sp>
      <p:sp>
        <p:nvSpPr>
          <p:cNvPr id="9" name="Text 6"/>
          <p:cNvSpPr/>
          <p:nvPr/>
        </p:nvSpPr>
        <p:spPr>
          <a:xfrm>
            <a:off x="10406301" y="4406860"/>
            <a:ext cx="3195995" cy="1451610"/>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Effortlessly distribute your income across different budget categories to optimize your spending.</a:t>
            </a:r>
            <a:endParaRPr lang="en-US" sz="1750" dirty="0"/>
          </a:p>
        </p:txBody>
      </p:sp>
      <p:sp>
        <p:nvSpPr>
          <p:cNvPr id="12" name="Rectangles 11"/>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69858"/>
            <a:ext cx="7016234" cy="779621"/>
          </a:xfrm>
          <a:prstGeom prst="rect">
            <a:avLst/>
          </a:prstGeom>
          <a:noFill/>
        </p:spPr>
        <p:txBody>
          <a:bodyPr wrap="non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Insightful Spend Analysis</a:t>
            </a:r>
            <a:endParaRPr lang="en-US" sz="4900" dirty="0"/>
          </a:p>
        </p:txBody>
      </p:sp>
      <p:sp>
        <p:nvSpPr>
          <p:cNvPr id="4" name="Shape 1"/>
          <p:cNvSpPr/>
          <p:nvPr/>
        </p:nvSpPr>
        <p:spPr>
          <a:xfrm>
            <a:off x="6605111" y="1889641"/>
            <a:ext cx="30480" cy="5569982"/>
          </a:xfrm>
          <a:prstGeom prst="roundRect">
            <a:avLst>
              <a:gd name="adj" fmla="val 312558"/>
            </a:avLst>
          </a:prstGeom>
          <a:solidFill>
            <a:srgbClr val="C6BDDA"/>
          </a:solidFill>
        </p:spPr>
      </p:sp>
      <p:sp>
        <p:nvSpPr>
          <p:cNvPr id="5" name="Shape 2"/>
          <p:cNvSpPr/>
          <p:nvPr/>
        </p:nvSpPr>
        <p:spPr>
          <a:xfrm>
            <a:off x="6845022" y="2384703"/>
            <a:ext cx="793790" cy="30480"/>
          </a:xfrm>
          <a:prstGeom prst="roundRect">
            <a:avLst>
              <a:gd name="adj" fmla="val 312558"/>
            </a:avLst>
          </a:prstGeom>
          <a:solidFill>
            <a:srgbClr val="C6BDDA"/>
          </a:solidFill>
        </p:spPr>
      </p:sp>
      <p:sp>
        <p:nvSpPr>
          <p:cNvPr id="6" name="Shape 3"/>
          <p:cNvSpPr/>
          <p:nvPr/>
        </p:nvSpPr>
        <p:spPr>
          <a:xfrm>
            <a:off x="6365200" y="2144792"/>
            <a:ext cx="510302" cy="510302"/>
          </a:xfrm>
          <a:prstGeom prst="roundRect">
            <a:avLst>
              <a:gd name="adj" fmla="val 18669"/>
            </a:avLst>
          </a:prstGeom>
          <a:solidFill>
            <a:srgbClr val="E0D7F4"/>
          </a:solidFill>
          <a:ln w="7620">
            <a:solidFill>
              <a:srgbClr val="C6BDDA"/>
            </a:solidFill>
            <a:prstDash val="solid"/>
          </a:ln>
        </p:spPr>
      </p:sp>
      <p:sp>
        <p:nvSpPr>
          <p:cNvPr id="7" name="Text 4"/>
          <p:cNvSpPr/>
          <p:nvPr/>
        </p:nvSpPr>
        <p:spPr>
          <a:xfrm>
            <a:off x="6543913" y="2212777"/>
            <a:ext cx="152757" cy="374213"/>
          </a:xfrm>
          <a:prstGeom prst="rect">
            <a:avLst/>
          </a:prstGeom>
          <a:noFill/>
        </p:spPr>
        <p:txBody>
          <a:bodyPr wrap="none" lIns="0" tIns="0" rIns="0" bIns="0" rtlCol="0" anchor="t"/>
          <a:lstStyle/>
          <a:p>
            <a:pPr marL="0" indent="0" algn="ctr">
              <a:lnSpc>
                <a:spcPts val="2900"/>
              </a:lnSpc>
              <a:buNone/>
            </a:pPr>
            <a:r>
              <a:rPr lang="en-US" sz="2900" b="1" kern="0" spc="-59" dirty="0">
                <a:solidFill>
                  <a:srgbClr val="272525"/>
                </a:solidFill>
                <a:latin typeface="Petrona Bold" pitchFamily="34" charset="0"/>
                <a:ea typeface="Petrona Bold" pitchFamily="34" charset="-122"/>
                <a:cs typeface="Petrona Bold" pitchFamily="34" charset="-120"/>
              </a:rPr>
              <a:t>1</a:t>
            </a:r>
            <a:endParaRPr lang="en-US" sz="2900" dirty="0"/>
          </a:p>
        </p:txBody>
      </p:sp>
      <p:sp>
        <p:nvSpPr>
          <p:cNvPr id="8" name="Text 5"/>
          <p:cNvSpPr/>
          <p:nvPr/>
        </p:nvSpPr>
        <p:spPr>
          <a:xfrm>
            <a:off x="7867888" y="2116455"/>
            <a:ext cx="3838337" cy="389930"/>
          </a:xfrm>
          <a:prstGeom prst="rect">
            <a:avLst/>
          </a:prstGeom>
          <a:noFill/>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Visualize Spending Patterns</a:t>
            </a:r>
            <a:endParaRPr lang="en-US" sz="2450" dirty="0"/>
          </a:p>
        </p:txBody>
      </p:sp>
      <p:sp>
        <p:nvSpPr>
          <p:cNvPr id="9" name="Text 6"/>
          <p:cNvSpPr/>
          <p:nvPr/>
        </p:nvSpPr>
        <p:spPr>
          <a:xfrm>
            <a:off x="7867888" y="2642473"/>
            <a:ext cx="5968722"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Gain valuable insights into your spending habits through intuitive data visualizations.</a:t>
            </a:r>
            <a:endParaRPr lang="en-US" sz="1750" dirty="0"/>
          </a:p>
        </p:txBody>
      </p:sp>
      <p:sp>
        <p:nvSpPr>
          <p:cNvPr id="10" name="Shape 7"/>
          <p:cNvSpPr/>
          <p:nvPr/>
        </p:nvSpPr>
        <p:spPr>
          <a:xfrm>
            <a:off x="6845022" y="4316968"/>
            <a:ext cx="793790" cy="30480"/>
          </a:xfrm>
          <a:prstGeom prst="roundRect">
            <a:avLst>
              <a:gd name="adj" fmla="val 312558"/>
            </a:avLst>
          </a:prstGeom>
          <a:solidFill>
            <a:srgbClr val="C6BDDA"/>
          </a:solidFill>
        </p:spPr>
      </p:sp>
      <p:sp>
        <p:nvSpPr>
          <p:cNvPr id="11" name="Shape 8"/>
          <p:cNvSpPr/>
          <p:nvPr/>
        </p:nvSpPr>
        <p:spPr>
          <a:xfrm>
            <a:off x="6365200" y="4077057"/>
            <a:ext cx="510302" cy="510302"/>
          </a:xfrm>
          <a:prstGeom prst="roundRect">
            <a:avLst>
              <a:gd name="adj" fmla="val 18669"/>
            </a:avLst>
          </a:prstGeom>
          <a:solidFill>
            <a:srgbClr val="E0D7F4"/>
          </a:solidFill>
          <a:ln w="7620">
            <a:solidFill>
              <a:srgbClr val="C6BDDA"/>
            </a:solidFill>
            <a:prstDash val="solid"/>
          </a:ln>
        </p:spPr>
      </p:sp>
      <p:sp>
        <p:nvSpPr>
          <p:cNvPr id="12" name="Text 9"/>
          <p:cNvSpPr/>
          <p:nvPr/>
        </p:nvSpPr>
        <p:spPr>
          <a:xfrm>
            <a:off x="6517958" y="4145042"/>
            <a:ext cx="204787" cy="374213"/>
          </a:xfrm>
          <a:prstGeom prst="rect">
            <a:avLst/>
          </a:prstGeom>
          <a:noFill/>
        </p:spPr>
        <p:txBody>
          <a:bodyPr wrap="none" lIns="0" tIns="0" rIns="0" bIns="0" rtlCol="0" anchor="t"/>
          <a:lstStyle/>
          <a:p>
            <a:pPr marL="0" indent="0" algn="ctr">
              <a:lnSpc>
                <a:spcPts val="2900"/>
              </a:lnSpc>
              <a:buNone/>
            </a:pPr>
            <a:r>
              <a:rPr lang="en-US" sz="2900" b="1" kern="0" spc="-59" dirty="0">
                <a:solidFill>
                  <a:srgbClr val="272525"/>
                </a:solidFill>
                <a:latin typeface="Petrona Bold" pitchFamily="34" charset="0"/>
                <a:ea typeface="Petrona Bold" pitchFamily="34" charset="-122"/>
                <a:cs typeface="Petrona Bold" pitchFamily="34" charset="-120"/>
              </a:rPr>
              <a:t>2</a:t>
            </a:r>
            <a:endParaRPr lang="en-US" sz="2900" dirty="0"/>
          </a:p>
        </p:txBody>
      </p:sp>
      <p:sp>
        <p:nvSpPr>
          <p:cNvPr id="13" name="Text 10"/>
          <p:cNvSpPr/>
          <p:nvPr/>
        </p:nvSpPr>
        <p:spPr>
          <a:xfrm>
            <a:off x="7867888" y="4048720"/>
            <a:ext cx="3508653" cy="389930"/>
          </a:xfrm>
          <a:prstGeom prst="rect">
            <a:avLst/>
          </a:prstGeom>
          <a:noFill/>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Identify Areas for Savings</a:t>
            </a:r>
            <a:endParaRPr lang="en-US" sz="2450" dirty="0"/>
          </a:p>
        </p:txBody>
      </p:sp>
      <p:sp>
        <p:nvSpPr>
          <p:cNvPr id="14" name="Text 11"/>
          <p:cNvSpPr/>
          <p:nvPr/>
        </p:nvSpPr>
        <p:spPr>
          <a:xfrm>
            <a:off x="7867888" y="4574738"/>
            <a:ext cx="5968722"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Pinpoint opportunities to cut back on unnecessary expenses and allocate funds more effectively.</a:t>
            </a:r>
            <a:endParaRPr lang="en-US" sz="1750" dirty="0"/>
          </a:p>
        </p:txBody>
      </p:sp>
      <p:sp>
        <p:nvSpPr>
          <p:cNvPr id="15" name="Shape 12"/>
          <p:cNvSpPr/>
          <p:nvPr/>
        </p:nvSpPr>
        <p:spPr>
          <a:xfrm>
            <a:off x="6845022" y="6249233"/>
            <a:ext cx="793790" cy="30480"/>
          </a:xfrm>
          <a:prstGeom prst="roundRect">
            <a:avLst>
              <a:gd name="adj" fmla="val 312558"/>
            </a:avLst>
          </a:prstGeom>
          <a:solidFill>
            <a:srgbClr val="C6BDDA"/>
          </a:solidFill>
        </p:spPr>
      </p:sp>
      <p:sp>
        <p:nvSpPr>
          <p:cNvPr id="16" name="Shape 13"/>
          <p:cNvSpPr/>
          <p:nvPr/>
        </p:nvSpPr>
        <p:spPr>
          <a:xfrm>
            <a:off x="6365200" y="6009322"/>
            <a:ext cx="510302" cy="510302"/>
          </a:xfrm>
          <a:prstGeom prst="roundRect">
            <a:avLst>
              <a:gd name="adj" fmla="val 18669"/>
            </a:avLst>
          </a:prstGeom>
          <a:solidFill>
            <a:srgbClr val="E0D7F4"/>
          </a:solidFill>
          <a:ln w="7620">
            <a:solidFill>
              <a:srgbClr val="C6BDDA"/>
            </a:solidFill>
            <a:prstDash val="solid"/>
          </a:ln>
        </p:spPr>
      </p:sp>
      <p:sp>
        <p:nvSpPr>
          <p:cNvPr id="17" name="Text 14"/>
          <p:cNvSpPr/>
          <p:nvPr/>
        </p:nvSpPr>
        <p:spPr>
          <a:xfrm>
            <a:off x="6518077" y="6077307"/>
            <a:ext cx="204430" cy="374213"/>
          </a:xfrm>
          <a:prstGeom prst="rect">
            <a:avLst/>
          </a:prstGeom>
          <a:noFill/>
        </p:spPr>
        <p:txBody>
          <a:bodyPr wrap="none" lIns="0" tIns="0" rIns="0" bIns="0" rtlCol="0" anchor="t"/>
          <a:lstStyle/>
          <a:p>
            <a:pPr marL="0" indent="0" algn="ctr">
              <a:lnSpc>
                <a:spcPts val="2900"/>
              </a:lnSpc>
              <a:buNone/>
            </a:pPr>
            <a:r>
              <a:rPr lang="en-US" sz="2900" b="1" kern="0" spc="-59" dirty="0">
                <a:solidFill>
                  <a:srgbClr val="272525"/>
                </a:solidFill>
                <a:latin typeface="Petrona Bold" pitchFamily="34" charset="0"/>
                <a:ea typeface="Petrona Bold" pitchFamily="34" charset="-122"/>
                <a:cs typeface="Petrona Bold" pitchFamily="34" charset="-120"/>
              </a:rPr>
              <a:t>3</a:t>
            </a:r>
            <a:endParaRPr lang="en-US" sz="2900" dirty="0"/>
          </a:p>
        </p:txBody>
      </p:sp>
      <p:sp>
        <p:nvSpPr>
          <p:cNvPr id="18" name="Text 15"/>
          <p:cNvSpPr/>
          <p:nvPr/>
        </p:nvSpPr>
        <p:spPr>
          <a:xfrm>
            <a:off x="7867888" y="5980986"/>
            <a:ext cx="3538657" cy="389930"/>
          </a:xfrm>
          <a:prstGeom prst="rect">
            <a:avLst/>
          </a:prstGeom>
          <a:noFill/>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Make Informed Decisions</a:t>
            </a:r>
            <a:endParaRPr lang="en-US" sz="2450" dirty="0"/>
          </a:p>
        </p:txBody>
      </p:sp>
      <p:sp>
        <p:nvSpPr>
          <p:cNvPr id="19" name="Text 16"/>
          <p:cNvSpPr/>
          <p:nvPr/>
        </p:nvSpPr>
        <p:spPr>
          <a:xfrm>
            <a:off x="7867888" y="6507004"/>
            <a:ext cx="5968722"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Use data-driven insights to make smart financial decisions and reach your goals.</a:t>
            </a:r>
            <a:endParaRPr lang="en-US" sz="1750" dirty="0"/>
          </a:p>
        </p:txBody>
      </p:sp>
      <p:sp>
        <p:nvSpPr>
          <p:cNvPr id="20" name="Rectangles 19"/>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58052"/>
            <a:ext cx="7392353" cy="779621"/>
          </a:xfrm>
          <a:prstGeom prst="rect">
            <a:avLst/>
          </a:prstGeom>
          <a:noFill/>
        </p:spPr>
        <p:txBody>
          <a:bodyPr wrap="non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Personalized Savings Goals</a:t>
            </a:r>
            <a:endParaRPr lang="en-US" sz="4900" dirty="0"/>
          </a:p>
        </p:txBody>
      </p:sp>
      <p:sp>
        <p:nvSpPr>
          <p:cNvPr id="4" name="Shape 1"/>
          <p:cNvSpPr/>
          <p:nvPr/>
        </p:nvSpPr>
        <p:spPr>
          <a:xfrm>
            <a:off x="6280190" y="2932986"/>
            <a:ext cx="510302" cy="510302"/>
          </a:xfrm>
          <a:prstGeom prst="roundRect">
            <a:avLst>
              <a:gd name="adj" fmla="val 18669"/>
            </a:avLst>
          </a:prstGeom>
          <a:solidFill>
            <a:srgbClr val="E0D7F4"/>
          </a:solidFill>
          <a:ln w="7620">
            <a:solidFill>
              <a:srgbClr val="C6BDDA"/>
            </a:solidFill>
            <a:prstDash val="solid"/>
          </a:ln>
        </p:spPr>
      </p:sp>
      <p:sp>
        <p:nvSpPr>
          <p:cNvPr id="5" name="Text 2"/>
          <p:cNvSpPr/>
          <p:nvPr/>
        </p:nvSpPr>
        <p:spPr>
          <a:xfrm>
            <a:off x="6458903" y="3000970"/>
            <a:ext cx="152757" cy="374213"/>
          </a:xfrm>
          <a:prstGeom prst="rect">
            <a:avLst/>
          </a:prstGeom>
          <a:noFill/>
        </p:spPr>
        <p:txBody>
          <a:bodyPr wrap="none" lIns="0" tIns="0" rIns="0" bIns="0" rtlCol="0" anchor="t"/>
          <a:lstStyle/>
          <a:p>
            <a:pPr marL="0" indent="0" algn="ctr">
              <a:lnSpc>
                <a:spcPts val="2900"/>
              </a:lnSpc>
              <a:buNone/>
            </a:pPr>
            <a:r>
              <a:rPr lang="en-US" sz="2900" b="1" kern="0" spc="-59" dirty="0">
                <a:solidFill>
                  <a:srgbClr val="272525"/>
                </a:solidFill>
                <a:latin typeface="Petrona Bold" pitchFamily="34" charset="0"/>
                <a:ea typeface="Petrona Bold" pitchFamily="34" charset="-122"/>
                <a:cs typeface="Petrona Bold" pitchFamily="34" charset="-120"/>
              </a:rPr>
              <a:t>1</a:t>
            </a:r>
            <a:endParaRPr lang="en-US" sz="2900" dirty="0"/>
          </a:p>
        </p:txBody>
      </p:sp>
      <p:sp>
        <p:nvSpPr>
          <p:cNvPr id="6" name="Text 3"/>
          <p:cNvSpPr/>
          <p:nvPr/>
        </p:nvSpPr>
        <p:spPr>
          <a:xfrm>
            <a:off x="7017306" y="2932986"/>
            <a:ext cx="2927747" cy="779859"/>
          </a:xfrm>
          <a:prstGeom prst="rect">
            <a:avLst/>
          </a:prstGeom>
          <a:noFill/>
        </p:spPr>
        <p:txBody>
          <a:bodyPr wrap="square" lIns="0" tIns="0" rIns="0" bIns="0" rtlCol="0" anchor="t"/>
          <a:lstStyle/>
          <a:p>
            <a:pPr marL="0" indent="0">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Define Your Milestones</a:t>
            </a:r>
            <a:endParaRPr lang="en-US" sz="2450" dirty="0"/>
          </a:p>
        </p:txBody>
      </p:sp>
      <p:sp>
        <p:nvSpPr>
          <p:cNvPr id="7" name="Text 4"/>
          <p:cNvSpPr/>
          <p:nvPr/>
        </p:nvSpPr>
        <p:spPr>
          <a:xfrm>
            <a:off x="7017306" y="3848933"/>
            <a:ext cx="2927747" cy="1088708"/>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Set specific savings targets and timelines to keep you motivated and on track.</a:t>
            </a:r>
            <a:endParaRPr lang="en-US" sz="1750" dirty="0"/>
          </a:p>
        </p:txBody>
      </p:sp>
      <p:sp>
        <p:nvSpPr>
          <p:cNvPr id="8" name="Shape 5"/>
          <p:cNvSpPr/>
          <p:nvPr/>
        </p:nvSpPr>
        <p:spPr>
          <a:xfrm>
            <a:off x="10171867" y="2932986"/>
            <a:ext cx="510302" cy="510302"/>
          </a:xfrm>
          <a:prstGeom prst="roundRect">
            <a:avLst>
              <a:gd name="adj" fmla="val 18669"/>
            </a:avLst>
          </a:prstGeom>
          <a:solidFill>
            <a:srgbClr val="E0D7F4"/>
          </a:solidFill>
          <a:ln w="7620">
            <a:solidFill>
              <a:srgbClr val="C6BDDA"/>
            </a:solidFill>
            <a:prstDash val="solid"/>
          </a:ln>
        </p:spPr>
      </p:sp>
      <p:sp>
        <p:nvSpPr>
          <p:cNvPr id="9" name="Text 6"/>
          <p:cNvSpPr/>
          <p:nvPr/>
        </p:nvSpPr>
        <p:spPr>
          <a:xfrm>
            <a:off x="10324624" y="3000970"/>
            <a:ext cx="204787" cy="374213"/>
          </a:xfrm>
          <a:prstGeom prst="rect">
            <a:avLst/>
          </a:prstGeom>
          <a:noFill/>
        </p:spPr>
        <p:txBody>
          <a:bodyPr wrap="none" lIns="0" tIns="0" rIns="0" bIns="0" rtlCol="0" anchor="t"/>
          <a:lstStyle/>
          <a:p>
            <a:pPr marL="0" indent="0" algn="ctr">
              <a:lnSpc>
                <a:spcPts val="2900"/>
              </a:lnSpc>
              <a:buNone/>
            </a:pPr>
            <a:r>
              <a:rPr lang="en-US" sz="2900" b="1" kern="0" spc="-59" dirty="0">
                <a:solidFill>
                  <a:srgbClr val="272525"/>
                </a:solidFill>
                <a:latin typeface="Petrona Bold" pitchFamily="34" charset="0"/>
                <a:ea typeface="Petrona Bold" pitchFamily="34" charset="-122"/>
                <a:cs typeface="Petrona Bold" pitchFamily="34" charset="-120"/>
              </a:rPr>
              <a:t>2</a:t>
            </a:r>
            <a:endParaRPr lang="en-US" sz="2900" dirty="0"/>
          </a:p>
        </p:txBody>
      </p:sp>
      <p:sp>
        <p:nvSpPr>
          <p:cNvPr id="10" name="Text 7"/>
          <p:cNvSpPr/>
          <p:nvPr/>
        </p:nvSpPr>
        <p:spPr>
          <a:xfrm>
            <a:off x="10908983" y="2932986"/>
            <a:ext cx="2927747" cy="779859"/>
          </a:xfrm>
          <a:prstGeom prst="rect">
            <a:avLst/>
          </a:prstGeom>
          <a:noFill/>
        </p:spPr>
        <p:txBody>
          <a:bodyPr wrap="square" lIns="0" tIns="0" rIns="0" bIns="0" rtlCol="0" anchor="t"/>
          <a:lstStyle/>
          <a:p>
            <a:pPr marL="0" indent="0">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Allocate Funds Automatically</a:t>
            </a:r>
            <a:endParaRPr lang="en-US" sz="2450" dirty="0"/>
          </a:p>
        </p:txBody>
      </p:sp>
      <p:sp>
        <p:nvSpPr>
          <p:cNvPr id="11" name="Text 8"/>
          <p:cNvSpPr/>
          <p:nvPr/>
        </p:nvSpPr>
        <p:spPr>
          <a:xfrm>
            <a:off x="10908983" y="3848933"/>
            <a:ext cx="2927747" cy="1088708"/>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Automatically transfer funds to your savings account to help you reach your goals.</a:t>
            </a:r>
            <a:endParaRPr lang="en-US" sz="1750" dirty="0"/>
          </a:p>
        </p:txBody>
      </p:sp>
      <p:sp>
        <p:nvSpPr>
          <p:cNvPr id="12" name="Shape 9"/>
          <p:cNvSpPr/>
          <p:nvPr/>
        </p:nvSpPr>
        <p:spPr>
          <a:xfrm>
            <a:off x="6280190" y="5419606"/>
            <a:ext cx="510302" cy="510302"/>
          </a:xfrm>
          <a:prstGeom prst="roundRect">
            <a:avLst>
              <a:gd name="adj" fmla="val 18669"/>
            </a:avLst>
          </a:prstGeom>
          <a:solidFill>
            <a:srgbClr val="E0D7F4"/>
          </a:solidFill>
          <a:ln w="7620">
            <a:solidFill>
              <a:srgbClr val="C6BDDA"/>
            </a:solidFill>
            <a:prstDash val="solid"/>
          </a:ln>
        </p:spPr>
      </p:sp>
      <p:sp>
        <p:nvSpPr>
          <p:cNvPr id="13" name="Text 10"/>
          <p:cNvSpPr/>
          <p:nvPr/>
        </p:nvSpPr>
        <p:spPr>
          <a:xfrm>
            <a:off x="6433066" y="5487591"/>
            <a:ext cx="204430" cy="374213"/>
          </a:xfrm>
          <a:prstGeom prst="rect">
            <a:avLst/>
          </a:prstGeom>
          <a:noFill/>
        </p:spPr>
        <p:txBody>
          <a:bodyPr wrap="none" lIns="0" tIns="0" rIns="0" bIns="0" rtlCol="0" anchor="t"/>
          <a:lstStyle/>
          <a:p>
            <a:pPr marL="0" indent="0" algn="ctr">
              <a:lnSpc>
                <a:spcPts val="2900"/>
              </a:lnSpc>
              <a:buNone/>
            </a:pPr>
            <a:r>
              <a:rPr lang="en-US" sz="2900" b="1" kern="0" spc="-59" dirty="0">
                <a:solidFill>
                  <a:srgbClr val="272525"/>
                </a:solidFill>
                <a:latin typeface="Petrona Bold" pitchFamily="34" charset="0"/>
                <a:ea typeface="Petrona Bold" pitchFamily="34" charset="-122"/>
                <a:cs typeface="Petrona Bold" pitchFamily="34" charset="-120"/>
              </a:rPr>
              <a:t>3</a:t>
            </a:r>
            <a:endParaRPr lang="en-US" sz="2900" dirty="0"/>
          </a:p>
        </p:txBody>
      </p:sp>
      <p:sp>
        <p:nvSpPr>
          <p:cNvPr id="14" name="Text 11"/>
          <p:cNvSpPr/>
          <p:nvPr/>
        </p:nvSpPr>
        <p:spPr>
          <a:xfrm>
            <a:off x="7017306" y="5419606"/>
            <a:ext cx="3405187" cy="389930"/>
          </a:xfrm>
          <a:prstGeom prst="rect">
            <a:avLst/>
          </a:prstGeom>
          <a:noFill/>
        </p:spPr>
        <p:txBody>
          <a:bodyPr wrap="none" lIns="0" tIns="0" rIns="0" bIns="0" rtlCol="0" anchor="t"/>
          <a:lstStyle/>
          <a:p>
            <a:pPr marL="0" indent="0">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Track Progress with Ease</a:t>
            </a:r>
            <a:endParaRPr lang="en-US" sz="2450" dirty="0"/>
          </a:p>
        </p:txBody>
      </p:sp>
      <p:sp>
        <p:nvSpPr>
          <p:cNvPr id="15" name="Text 12"/>
          <p:cNvSpPr/>
          <p:nvPr/>
        </p:nvSpPr>
        <p:spPr>
          <a:xfrm>
            <a:off x="7017306" y="5945624"/>
            <a:ext cx="6819305" cy="725805"/>
          </a:xfrm>
          <a:prstGeom prst="rect">
            <a:avLst/>
          </a:prstGeom>
          <a:noFill/>
        </p:spPr>
        <p:txBody>
          <a:bodyPr wrap="square" lIns="0" tIns="0" rIns="0" bIns="0" rtlCol="0" anchor="t"/>
          <a:lstStyle/>
          <a:p>
            <a:pPr marL="0" indent="0">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Monitor your savings progress and receive alerts to celebrate your achievements.</a:t>
            </a:r>
            <a:endParaRPr lang="en-US" sz="1750" dirty="0"/>
          </a:p>
        </p:txBody>
      </p:sp>
      <p:sp>
        <p:nvSpPr>
          <p:cNvPr id="16" name="Rectangles 15"/>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58535" y="518517"/>
            <a:ext cx="7826931" cy="1293495"/>
          </a:xfrm>
          <a:prstGeom prst="rect">
            <a:avLst/>
          </a:prstGeom>
          <a:noFill/>
        </p:spPr>
        <p:txBody>
          <a:bodyPr wrap="square" lIns="0" tIns="0" rIns="0" bIns="0" rtlCol="0" anchor="t"/>
          <a:lstStyle/>
          <a:p>
            <a:pPr marL="0" indent="0">
              <a:lnSpc>
                <a:spcPts val="5050"/>
              </a:lnSpc>
              <a:buNone/>
            </a:pPr>
            <a:r>
              <a:rPr lang="en-US" sz="4050" b="1" kern="0" spc="-81" dirty="0">
                <a:solidFill>
                  <a:srgbClr val="F95F88"/>
                </a:solidFill>
                <a:latin typeface="Petrona Bold" pitchFamily="34" charset="0"/>
                <a:ea typeface="Petrona Bold" pitchFamily="34" charset="-122"/>
                <a:cs typeface="Petrona Bold" pitchFamily="34" charset="-120"/>
              </a:rPr>
              <a:t>Intelligent Alerts and Notifications</a:t>
            </a:r>
            <a:endParaRPr lang="en-US" sz="4050" dirty="0"/>
          </a:p>
        </p:txBody>
      </p:sp>
      <p:pic>
        <p:nvPicPr>
          <p:cNvPr id="4" name="Image 1" descr="preencoded.png"/>
          <p:cNvPicPr>
            <a:picLocks noChangeAspect="1"/>
          </p:cNvPicPr>
          <p:nvPr/>
        </p:nvPicPr>
        <p:blipFill>
          <a:blip r:embed="rId2"/>
          <a:stretch>
            <a:fillRect/>
          </a:stretch>
        </p:blipFill>
        <p:spPr>
          <a:xfrm>
            <a:off x="658535" y="2094190"/>
            <a:ext cx="470297" cy="470297"/>
          </a:xfrm>
          <a:prstGeom prst="rect">
            <a:avLst/>
          </a:prstGeom>
        </p:spPr>
      </p:pic>
      <p:sp>
        <p:nvSpPr>
          <p:cNvPr id="5" name="Text 1"/>
          <p:cNvSpPr/>
          <p:nvPr/>
        </p:nvSpPr>
        <p:spPr>
          <a:xfrm>
            <a:off x="658535" y="2752606"/>
            <a:ext cx="2587109" cy="323374"/>
          </a:xfrm>
          <a:prstGeom prst="rect">
            <a:avLst/>
          </a:prstGeom>
          <a:noFill/>
        </p:spPr>
        <p:txBody>
          <a:bodyPr wrap="none" lIns="0" tIns="0" rIns="0" bIns="0" rtlCol="0" anchor="t"/>
          <a:lstStyle/>
          <a:p>
            <a:pPr marL="0" indent="0" algn="l">
              <a:lnSpc>
                <a:spcPts val="2500"/>
              </a:lnSpc>
              <a:buNone/>
            </a:pPr>
            <a:r>
              <a:rPr lang="en-US" sz="2000" b="1" kern="0" spc="-41" dirty="0">
                <a:solidFill>
                  <a:srgbClr val="272525"/>
                </a:solidFill>
                <a:latin typeface="Petrona Bold" pitchFamily="34" charset="0"/>
                <a:ea typeface="Petrona Bold" pitchFamily="34" charset="-122"/>
                <a:cs typeface="Petrona Bold" pitchFamily="34" charset="-120"/>
              </a:rPr>
              <a:t>Low Balance Alerts</a:t>
            </a:r>
            <a:endParaRPr lang="en-US" sz="2000" dirty="0"/>
          </a:p>
        </p:txBody>
      </p:sp>
      <p:sp>
        <p:nvSpPr>
          <p:cNvPr id="6" name="Text 2"/>
          <p:cNvSpPr/>
          <p:nvPr/>
        </p:nvSpPr>
        <p:spPr>
          <a:xfrm>
            <a:off x="658535" y="3188851"/>
            <a:ext cx="7826931" cy="300990"/>
          </a:xfrm>
          <a:prstGeom prst="rect">
            <a:avLst/>
          </a:prstGeom>
          <a:noFill/>
        </p:spPr>
        <p:txBody>
          <a:bodyPr wrap="none" lIns="0" tIns="0" rIns="0" bIns="0" rtlCol="0" anchor="t"/>
          <a:lstStyle/>
          <a:p>
            <a:pPr marL="0" indent="0" algn="l">
              <a:lnSpc>
                <a:spcPts val="2350"/>
              </a:lnSpc>
              <a:buNone/>
            </a:pPr>
            <a:r>
              <a:rPr lang="en-US" sz="1450" kern="0" spc="-30" dirty="0">
                <a:solidFill>
                  <a:srgbClr val="272525"/>
                </a:solidFill>
                <a:latin typeface="Inter" panose="02000503000000020004" pitchFamily="34" charset="0"/>
                <a:ea typeface="Inter" panose="02000503000000020004" pitchFamily="34" charset="-122"/>
                <a:cs typeface="Inter" panose="02000503000000020004" pitchFamily="34" charset="-120"/>
              </a:rPr>
              <a:t>Receive timely notifications when your account balance falls below a specified threshold.</a:t>
            </a:r>
            <a:endParaRPr lang="en-US" sz="1450" dirty="0"/>
          </a:p>
        </p:txBody>
      </p:sp>
      <p:pic>
        <p:nvPicPr>
          <p:cNvPr id="7" name="Image 2" descr="preencoded.png"/>
          <p:cNvPicPr>
            <a:picLocks noChangeAspect="1"/>
          </p:cNvPicPr>
          <p:nvPr/>
        </p:nvPicPr>
        <p:blipFill>
          <a:blip r:embed="rId3"/>
          <a:stretch>
            <a:fillRect/>
          </a:stretch>
        </p:blipFill>
        <p:spPr>
          <a:xfrm>
            <a:off x="658535" y="4054316"/>
            <a:ext cx="470297" cy="470297"/>
          </a:xfrm>
          <a:prstGeom prst="rect">
            <a:avLst/>
          </a:prstGeom>
        </p:spPr>
      </p:pic>
      <p:sp>
        <p:nvSpPr>
          <p:cNvPr id="8" name="Text 3"/>
          <p:cNvSpPr/>
          <p:nvPr/>
        </p:nvSpPr>
        <p:spPr>
          <a:xfrm>
            <a:off x="658535" y="4712732"/>
            <a:ext cx="2587109" cy="323374"/>
          </a:xfrm>
          <a:prstGeom prst="rect">
            <a:avLst/>
          </a:prstGeom>
          <a:noFill/>
        </p:spPr>
        <p:txBody>
          <a:bodyPr wrap="none" lIns="0" tIns="0" rIns="0" bIns="0" rtlCol="0" anchor="t"/>
          <a:lstStyle/>
          <a:p>
            <a:pPr marL="0" indent="0" algn="l">
              <a:lnSpc>
                <a:spcPts val="2500"/>
              </a:lnSpc>
              <a:buNone/>
            </a:pPr>
            <a:r>
              <a:rPr lang="en-US" sz="2000" b="1" kern="0" spc="-41" dirty="0">
                <a:solidFill>
                  <a:srgbClr val="272525"/>
                </a:solidFill>
                <a:latin typeface="Petrona Bold" pitchFamily="34" charset="0"/>
                <a:ea typeface="Petrona Bold" pitchFamily="34" charset="-122"/>
                <a:cs typeface="Petrona Bold" pitchFamily="34" charset="-120"/>
              </a:rPr>
              <a:t>Budget Limit Alerts</a:t>
            </a:r>
            <a:endParaRPr lang="en-US" sz="2000" dirty="0"/>
          </a:p>
        </p:txBody>
      </p:sp>
      <p:sp>
        <p:nvSpPr>
          <p:cNvPr id="9" name="Text 4"/>
          <p:cNvSpPr/>
          <p:nvPr/>
        </p:nvSpPr>
        <p:spPr>
          <a:xfrm>
            <a:off x="658535" y="5148977"/>
            <a:ext cx="7826931" cy="601980"/>
          </a:xfrm>
          <a:prstGeom prst="rect">
            <a:avLst/>
          </a:prstGeom>
          <a:noFill/>
        </p:spPr>
        <p:txBody>
          <a:bodyPr wrap="square" lIns="0" tIns="0" rIns="0" bIns="0" rtlCol="0" anchor="t"/>
          <a:lstStyle/>
          <a:p>
            <a:pPr marL="0" indent="0" algn="l">
              <a:lnSpc>
                <a:spcPts val="2350"/>
              </a:lnSpc>
              <a:buNone/>
            </a:pPr>
            <a:r>
              <a:rPr lang="en-US" sz="1450" kern="0" spc="-30" dirty="0">
                <a:solidFill>
                  <a:srgbClr val="272525"/>
                </a:solidFill>
                <a:latin typeface="Inter" panose="02000503000000020004" pitchFamily="34" charset="0"/>
                <a:ea typeface="Inter" panose="02000503000000020004" pitchFamily="34" charset="-122"/>
                <a:cs typeface="Inter" panose="02000503000000020004" pitchFamily="34" charset="-120"/>
              </a:rPr>
              <a:t>Stay informed when you're approaching or exceeding your budget limits in specific categories.</a:t>
            </a:r>
            <a:endParaRPr lang="en-US" sz="1450" dirty="0"/>
          </a:p>
        </p:txBody>
      </p:sp>
      <p:pic>
        <p:nvPicPr>
          <p:cNvPr id="10" name="Image 3" descr="preencoded.png"/>
          <p:cNvPicPr>
            <a:picLocks noChangeAspect="1"/>
          </p:cNvPicPr>
          <p:nvPr/>
        </p:nvPicPr>
        <p:blipFill>
          <a:blip r:embed="rId4"/>
          <a:stretch>
            <a:fillRect/>
          </a:stretch>
        </p:blipFill>
        <p:spPr>
          <a:xfrm>
            <a:off x="658535" y="6315432"/>
            <a:ext cx="470297" cy="470297"/>
          </a:xfrm>
          <a:prstGeom prst="rect">
            <a:avLst/>
          </a:prstGeom>
        </p:spPr>
      </p:pic>
      <p:sp>
        <p:nvSpPr>
          <p:cNvPr id="11" name="Text 5"/>
          <p:cNvSpPr/>
          <p:nvPr/>
        </p:nvSpPr>
        <p:spPr>
          <a:xfrm>
            <a:off x="658535" y="6973848"/>
            <a:ext cx="2745581" cy="323374"/>
          </a:xfrm>
          <a:prstGeom prst="rect">
            <a:avLst/>
          </a:prstGeom>
          <a:noFill/>
        </p:spPr>
        <p:txBody>
          <a:bodyPr wrap="none" lIns="0" tIns="0" rIns="0" bIns="0" rtlCol="0" anchor="t"/>
          <a:lstStyle/>
          <a:p>
            <a:pPr marL="0" indent="0" algn="l">
              <a:lnSpc>
                <a:spcPts val="2500"/>
              </a:lnSpc>
              <a:buNone/>
            </a:pPr>
            <a:r>
              <a:rPr lang="en-US" sz="2000" b="1" kern="0" spc="-41" dirty="0">
                <a:solidFill>
                  <a:srgbClr val="272525"/>
                </a:solidFill>
                <a:latin typeface="Petrona Bold" pitchFamily="34" charset="0"/>
                <a:ea typeface="Petrona Bold" pitchFamily="34" charset="-122"/>
                <a:cs typeface="Petrona Bold" pitchFamily="34" charset="-120"/>
              </a:rPr>
              <a:t>Bill Payment Reminders</a:t>
            </a:r>
            <a:endParaRPr lang="en-US" sz="2000" dirty="0"/>
          </a:p>
        </p:txBody>
      </p:sp>
      <p:sp>
        <p:nvSpPr>
          <p:cNvPr id="12" name="Text 6"/>
          <p:cNvSpPr/>
          <p:nvPr/>
        </p:nvSpPr>
        <p:spPr>
          <a:xfrm>
            <a:off x="658535" y="7410093"/>
            <a:ext cx="7826931" cy="300990"/>
          </a:xfrm>
          <a:prstGeom prst="rect">
            <a:avLst/>
          </a:prstGeom>
          <a:noFill/>
        </p:spPr>
        <p:txBody>
          <a:bodyPr wrap="none" lIns="0" tIns="0" rIns="0" bIns="0" rtlCol="0" anchor="t"/>
          <a:lstStyle/>
          <a:p>
            <a:pPr marL="0" indent="0" algn="l">
              <a:lnSpc>
                <a:spcPts val="2350"/>
              </a:lnSpc>
              <a:buNone/>
            </a:pPr>
            <a:r>
              <a:rPr lang="en-US" sz="1450" kern="0" spc="-30" dirty="0">
                <a:solidFill>
                  <a:srgbClr val="272525"/>
                </a:solidFill>
                <a:latin typeface="Inter" panose="02000503000000020004" pitchFamily="34" charset="0"/>
                <a:ea typeface="Inter" panose="02000503000000020004" pitchFamily="34" charset="-122"/>
                <a:cs typeface="Inter" panose="02000503000000020004" pitchFamily="34" charset="-120"/>
              </a:rPr>
              <a:t>Never miss a bill payment with customizable reminders and due date notifications.</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883325"/>
            <a:ext cx="6237684" cy="779621"/>
          </a:xfrm>
          <a:prstGeom prst="rect">
            <a:avLst/>
          </a:prstGeom>
          <a:noFill/>
        </p:spPr>
        <p:txBody>
          <a:bodyPr wrap="none" lIns="0" tIns="0" rIns="0" bIns="0" rtlCol="0" anchor="t"/>
          <a:lstStyle/>
          <a:p>
            <a:pPr marL="0" indent="0">
              <a:lnSpc>
                <a:spcPts val="6100"/>
              </a:lnSpc>
              <a:buNone/>
            </a:pPr>
            <a:r>
              <a:rPr lang="en-US" sz="4900" b="1" kern="0" spc="-98" dirty="0">
                <a:solidFill>
                  <a:srgbClr val="F95F88"/>
                </a:solidFill>
                <a:latin typeface="Petrona Bold" pitchFamily="34" charset="0"/>
                <a:ea typeface="Petrona Bold" pitchFamily="34" charset="-122"/>
                <a:cs typeface="Petrona Bold" pitchFamily="34" charset="-120"/>
              </a:rPr>
              <a:t>Secure and Reliable</a:t>
            </a:r>
            <a:endParaRPr lang="en-US" sz="4900" dirty="0"/>
          </a:p>
        </p:txBody>
      </p:sp>
      <p:pic>
        <p:nvPicPr>
          <p:cNvPr id="3" name="Image 0" descr="preencoded.png"/>
          <p:cNvPicPr>
            <a:picLocks noChangeAspect="1"/>
          </p:cNvPicPr>
          <p:nvPr/>
        </p:nvPicPr>
        <p:blipFill>
          <a:blip r:embed="rId1"/>
          <a:stretch>
            <a:fillRect/>
          </a:stretch>
        </p:blipFill>
        <p:spPr>
          <a:xfrm>
            <a:off x="2978348" y="2116574"/>
            <a:ext cx="2152055" cy="1705451"/>
          </a:xfrm>
          <a:prstGeom prst="rect">
            <a:avLst/>
          </a:prstGeom>
        </p:spPr>
      </p:pic>
      <p:sp>
        <p:nvSpPr>
          <p:cNvPr id="4" name="Text 1"/>
          <p:cNvSpPr/>
          <p:nvPr/>
        </p:nvSpPr>
        <p:spPr>
          <a:xfrm>
            <a:off x="3996452" y="2964299"/>
            <a:ext cx="115729" cy="453509"/>
          </a:xfrm>
          <a:prstGeom prst="rect">
            <a:avLst/>
          </a:prstGeom>
          <a:noFill/>
        </p:spPr>
        <p:txBody>
          <a:bodyPr wrap="none" lIns="0" tIns="0" rIns="0" bIns="0" rtlCol="0" anchor="t"/>
          <a:lstStyle/>
          <a:p>
            <a:pPr marL="0" indent="0" algn="ctr">
              <a:lnSpc>
                <a:spcPts val="3550"/>
              </a:lnSpc>
              <a:buNone/>
            </a:pPr>
            <a:r>
              <a:rPr lang="en-US" sz="2200" b="1" kern="0" spc="-45" dirty="0">
                <a:solidFill>
                  <a:srgbClr val="272525"/>
                </a:solidFill>
                <a:latin typeface="Petrona Bold" pitchFamily="34" charset="0"/>
                <a:ea typeface="Petrona Bold" pitchFamily="34" charset="-122"/>
                <a:cs typeface="Petrona Bold" pitchFamily="34" charset="-120"/>
              </a:rPr>
              <a:t>1</a:t>
            </a:r>
            <a:endParaRPr lang="en-US" sz="2200" dirty="0"/>
          </a:p>
        </p:txBody>
      </p:sp>
      <p:sp>
        <p:nvSpPr>
          <p:cNvPr id="5" name="Text 2"/>
          <p:cNvSpPr/>
          <p:nvPr/>
        </p:nvSpPr>
        <p:spPr>
          <a:xfrm>
            <a:off x="5357217" y="2343388"/>
            <a:ext cx="3118842" cy="389930"/>
          </a:xfrm>
          <a:prstGeom prst="rect">
            <a:avLst/>
          </a:prstGeom>
          <a:noFill/>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Data Encryption</a:t>
            </a:r>
            <a:endParaRPr lang="en-US" sz="2450" dirty="0"/>
          </a:p>
        </p:txBody>
      </p:sp>
      <p:sp>
        <p:nvSpPr>
          <p:cNvPr id="6" name="Text 3"/>
          <p:cNvSpPr/>
          <p:nvPr/>
        </p:nvSpPr>
        <p:spPr>
          <a:xfrm>
            <a:off x="5357217" y="2869406"/>
            <a:ext cx="8252579"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Your sensitive financial data is protected with industry-leading encryption standards.</a:t>
            </a:r>
            <a:endParaRPr lang="en-US" sz="1750" dirty="0"/>
          </a:p>
        </p:txBody>
      </p:sp>
      <p:sp>
        <p:nvSpPr>
          <p:cNvPr id="7" name="Shape 4"/>
          <p:cNvSpPr/>
          <p:nvPr/>
        </p:nvSpPr>
        <p:spPr>
          <a:xfrm>
            <a:off x="5187077" y="3835122"/>
            <a:ext cx="8592860" cy="15240"/>
          </a:xfrm>
          <a:prstGeom prst="roundRect">
            <a:avLst>
              <a:gd name="adj" fmla="val 625116"/>
            </a:avLst>
          </a:prstGeom>
          <a:solidFill>
            <a:srgbClr val="C6BDDA"/>
          </a:solidFill>
        </p:spPr>
      </p:sp>
      <p:pic>
        <p:nvPicPr>
          <p:cNvPr id="8" name="Image 1" descr="preencoded.png"/>
          <p:cNvPicPr>
            <a:picLocks noChangeAspect="1"/>
          </p:cNvPicPr>
          <p:nvPr/>
        </p:nvPicPr>
        <p:blipFill>
          <a:blip r:embed="rId2"/>
          <a:stretch>
            <a:fillRect/>
          </a:stretch>
        </p:blipFill>
        <p:spPr>
          <a:xfrm>
            <a:off x="1902381" y="3878699"/>
            <a:ext cx="4304109" cy="1705451"/>
          </a:xfrm>
          <a:prstGeom prst="rect">
            <a:avLst/>
          </a:prstGeom>
        </p:spPr>
      </p:pic>
      <p:sp>
        <p:nvSpPr>
          <p:cNvPr id="9" name="Text 5"/>
          <p:cNvSpPr/>
          <p:nvPr/>
        </p:nvSpPr>
        <p:spPr>
          <a:xfrm>
            <a:off x="3976807" y="4504611"/>
            <a:ext cx="155019" cy="453509"/>
          </a:xfrm>
          <a:prstGeom prst="rect">
            <a:avLst/>
          </a:prstGeom>
          <a:noFill/>
        </p:spPr>
        <p:txBody>
          <a:bodyPr wrap="none" lIns="0" tIns="0" rIns="0" bIns="0" rtlCol="0" anchor="t"/>
          <a:lstStyle/>
          <a:p>
            <a:pPr marL="0" indent="0" algn="ctr">
              <a:lnSpc>
                <a:spcPts val="3550"/>
              </a:lnSpc>
              <a:buNone/>
            </a:pPr>
            <a:r>
              <a:rPr lang="en-US" sz="2200" b="1" kern="0" spc="-45" dirty="0">
                <a:solidFill>
                  <a:srgbClr val="272525"/>
                </a:solidFill>
                <a:latin typeface="Petrona Bold" pitchFamily="34" charset="0"/>
                <a:ea typeface="Petrona Bold" pitchFamily="34" charset="-122"/>
                <a:cs typeface="Petrona Bold" pitchFamily="34" charset="-120"/>
              </a:rPr>
              <a:t>2</a:t>
            </a:r>
            <a:endParaRPr lang="en-US" sz="2200" dirty="0"/>
          </a:p>
        </p:txBody>
      </p:sp>
      <p:sp>
        <p:nvSpPr>
          <p:cNvPr id="10" name="Text 6"/>
          <p:cNvSpPr/>
          <p:nvPr/>
        </p:nvSpPr>
        <p:spPr>
          <a:xfrm>
            <a:off x="6433304" y="4105513"/>
            <a:ext cx="3118842" cy="389930"/>
          </a:xfrm>
          <a:prstGeom prst="rect">
            <a:avLst/>
          </a:prstGeom>
          <a:noFill/>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Secure Authentication</a:t>
            </a:r>
            <a:endParaRPr lang="en-US" sz="2450" dirty="0"/>
          </a:p>
        </p:txBody>
      </p:sp>
      <p:sp>
        <p:nvSpPr>
          <p:cNvPr id="11" name="Text 7"/>
          <p:cNvSpPr/>
          <p:nvPr/>
        </p:nvSpPr>
        <p:spPr>
          <a:xfrm>
            <a:off x="6433304" y="4631531"/>
            <a:ext cx="7176492"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Robust security features, such as biometric login, safeguard your account from unauthorized access.</a:t>
            </a:r>
            <a:endParaRPr lang="en-US" sz="1750" dirty="0"/>
          </a:p>
        </p:txBody>
      </p:sp>
      <p:sp>
        <p:nvSpPr>
          <p:cNvPr id="12" name="Shape 8"/>
          <p:cNvSpPr/>
          <p:nvPr/>
        </p:nvSpPr>
        <p:spPr>
          <a:xfrm>
            <a:off x="6263164" y="5597247"/>
            <a:ext cx="7516773" cy="15240"/>
          </a:xfrm>
          <a:prstGeom prst="roundRect">
            <a:avLst>
              <a:gd name="adj" fmla="val 625116"/>
            </a:avLst>
          </a:prstGeom>
          <a:solidFill>
            <a:srgbClr val="C6BDDA"/>
          </a:solidFill>
        </p:spPr>
      </p:sp>
      <p:pic>
        <p:nvPicPr>
          <p:cNvPr id="13" name="Image 2" descr="preencoded.png"/>
          <p:cNvPicPr>
            <a:picLocks noChangeAspect="1"/>
          </p:cNvPicPr>
          <p:nvPr/>
        </p:nvPicPr>
        <p:blipFill>
          <a:blip r:embed="rId3"/>
          <a:stretch>
            <a:fillRect/>
          </a:stretch>
        </p:blipFill>
        <p:spPr>
          <a:xfrm>
            <a:off x="826294" y="5640824"/>
            <a:ext cx="6456164" cy="1705451"/>
          </a:xfrm>
          <a:prstGeom prst="rect">
            <a:avLst/>
          </a:prstGeom>
        </p:spPr>
      </p:pic>
      <p:sp>
        <p:nvSpPr>
          <p:cNvPr id="14" name="Text 9"/>
          <p:cNvSpPr/>
          <p:nvPr/>
        </p:nvSpPr>
        <p:spPr>
          <a:xfrm>
            <a:off x="3976926" y="6266736"/>
            <a:ext cx="154781" cy="453509"/>
          </a:xfrm>
          <a:prstGeom prst="rect">
            <a:avLst/>
          </a:prstGeom>
          <a:noFill/>
        </p:spPr>
        <p:txBody>
          <a:bodyPr wrap="none" lIns="0" tIns="0" rIns="0" bIns="0" rtlCol="0" anchor="t"/>
          <a:lstStyle/>
          <a:p>
            <a:pPr marL="0" indent="0" algn="ctr">
              <a:lnSpc>
                <a:spcPts val="3550"/>
              </a:lnSpc>
              <a:buNone/>
            </a:pPr>
            <a:r>
              <a:rPr lang="en-US" sz="2200" b="1" kern="0" spc="-45" dirty="0">
                <a:solidFill>
                  <a:srgbClr val="272525"/>
                </a:solidFill>
                <a:latin typeface="Petrona Bold" pitchFamily="34" charset="0"/>
                <a:ea typeface="Petrona Bold" pitchFamily="34" charset="-122"/>
                <a:cs typeface="Petrona Bold" pitchFamily="34" charset="-120"/>
              </a:rPr>
              <a:t>3</a:t>
            </a:r>
            <a:endParaRPr lang="en-US" sz="2200" dirty="0"/>
          </a:p>
        </p:txBody>
      </p:sp>
      <p:sp>
        <p:nvSpPr>
          <p:cNvPr id="15" name="Text 10"/>
          <p:cNvSpPr/>
          <p:nvPr/>
        </p:nvSpPr>
        <p:spPr>
          <a:xfrm>
            <a:off x="7509272" y="5867638"/>
            <a:ext cx="3118842" cy="389930"/>
          </a:xfrm>
          <a:prstGeom prst="rect">
            <a:avLst/>
          </a:prstGeom>
          <a:noFill/>
        </p:spPr>
        <p:txBody>
          <a:bodyPr wrap="none" lIns="0" tIns="0" rIns="0" bIns="0" rtlCol="0" anchor="t"/>
          <a:lstStyle/>
          <a:p>
            <a:pPr marL="0" indent="0" algn="l">
              <a:lnSpc>
                <a:spcPts val="3050"/>
              </a:lnSpc>
              <a:buNone/>
            </a:pPr>
            <a:r>
              <a:rPr lang="en-US" sz="2450" b="1" kern="0" spc="-49" dirty="0">
                <a:solidFill>
                  <a:srgbClr val="272525"/>
                </a:solidFill>
                <a:latin typeface="Petrona Bold" pitchFamily="34" charset="0"/>
                <a:ea typeface="Petrona Bold" pitchFamily="34" charset="-122"/>
                <a:cs typeface="Petrona Bold" pitchFamily="34" charset="-120"/>
              </a:rPr>
              <a:t>Trusted Platform</a:t>
            </a:r>
            <a:endParaRPr lang="en-US" sz="2450" dirty="0"/>
          </a:p>
        </p:txBody>
      </p:sp>
      <p:sp>
        <p:nvSpPr>
          <p:cNvPr id="16" name="Text 11"/>
          <p:cNvSpPr/>
          <p:nvPr/>
        </p:nvSpPr>
        <p:spPr>
          <a:xfrm>
            <a:off x="7509272" y="6393656"/>
            <a:ext cx="6100524" cy="725805"/>
          </a:xfrm>
          <a:prstGeom prst="rect">
            <a:avLst/>
          </a:prstGeom>
          <a:noFill/>
        </p:spPr>
        <p:txBody>
          <a:bodyPr wrap="square" lIns="0" tIns="0" rIns="0" bIns="0" rtlCol="0" anchor="t"/>
          <a:lstStyle/>
          <a:p>
            <a:pPr marL="0" indent="0" algn="l">
              <a:lnSpc>
                <a:spcPts val="2850"/>
              </a:lnSpc>
              <a:buNone/>
            </a:pPr>
            <a:r>
              <a:rPr lang="en-US" sz="1750" kern="0" spc="-36" dirty="0">
                <a:solidFill>
                  <a:srgbClr val="272525"/>
                </a:solidFill>
                <a:latin typeface="Inter" panose="02000503000000020004" pitchFamily="34" charset="0"/>
                <a:ea typeface="Inter" panose="02000503000000020004" pitchFamily="34" charset="-122"/>
                <a:cs typeface="Inter" panose="02000503000000020004" pitchFamily="34" charset="-120"/>
              </a:rPr>
              <a:t>Neo Spend Trail is built on a reliable and secure platform, giving you peace of mind.</a:t>
            </a:r>
            <a:endParaRPr lang="en-US" sz="1750" dirty="0"/>
          </a:p>
        </p:txBody>
      </p:sp>
      <p:sp>
        <p:nvSpPr>
          <p:cNvPr id="17" name="Rectangles 16"/>
          <p:cNvSpPr/>
          <p:nvPr/>
        </p:nvSpPr>
        <p:spPr>
          <a:xfrm>
            <a:off x="12517755" y="7792720"/>
            <a:ext cx="2112645" cy="411480"/>
          </a:xfrm>
          <a:prstGeom prst="rect">
            <a:avLst/>
          </a:prstGeom>
          <a:solidFill>
            <a:srgbClr val="FDFAF7"/>
          </a:solidFill>
          <a:ln>
            <a:noFill/>
          </a:ln>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en-US">
              <a:sym typeface="+mn-ea"/>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3642</Words>
  <Application>WPS Presentation</Application>
  <PresentationFormat>On-screen Show (16:9)</PresentationFormat>
  <Paragraphs>160</Paragraphs>
  <Slides>13</Slides>
  <Notes>13</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13</vt:i4>
      </vt:variant>
    </vt:vector>
  </HeadingPairs>
  <TitlesOfParts>
    <vt:vector size="28" baseType="lpstr">
      <vt:lpstr>Arial</vt:lpstr>
      <vt:lpstr>SimSun</vt:lpstr>
      <vt:lpstr>Wingdings</vt:lpstr>
      <vt:lpstr>Petrona Bold</vt:lpstr>
      <vt:lpstr>Segoe Print</vt:lpstr>
      <vt:lpstr>Petrona Bold</vt:lpstr>
      <vt:lpstr>Petrona Bold</vt:lpstr>
      <vt:lpstr>Inter</vt:lpstr>
      <vt:lpstr>Inter</vt:lpstr>
      <vt:lpstr>Inter</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Faieem Khan</cp:lastModifiedBy>
  <cp:revision>2</cp:revision>
  <dcterms:created xsi:type="dcterms:W3CDTF">2024-11-26T04:12:00Z</dcterms:created>
  <dcterms:modified xsi:type="dcterms:W3CDTF">2024-11-26T04:21:39Z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6D7FDBF4509E41F9A4C09E47A6BECD44_12</vt:lpwstr>
  </property>
  <property fmtid="{D5CDD505-2E9C-101B-9397-08002B2CF9AE}" pid="3" name="KSOProductBuildVer">
    <vt:lpwstr>1033-12.2.0.18911</vt:lpwstr>
  </property>
</Properties>
</file>